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62.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0" r:id="rId5"/>
    <p:sldId id="266" r:id="rId6"/>
    <p:sldId id="267" r:id="rId7"/>
    <p:sldId id="268" r:id="rId8"/>
    <p:sldId id="274" r:id="rId9"/>
    <p:sldId id="275" r:id="rId10"/>
    <p:sldId id="276" r:id="rId11"/>
    <p:sldId id="277" r:id="rId12"/>
    <p:sldId id="278" r:id="rId13"/>
    <p:sldId id="269" r:id="rId14"/>
    <p:sldId id="270" r:id="rId15"/>
    <p:sldId id="271" r:id="rId16"/>
    <p:sldId id="272" r:id="rId17"/>
    <p:sldId id="273" r:id="rId18"/>
  </p:sldIdLst>
  <p:sldSz cx="18288000" cy="10287000"/>
  <p:notesSz cx="6858000" cy="9144000"/>
  <p:embeddedFontLst>
    <p:embeddedFont>
      <p:font typeface="Agrandir Narrow" panose="020B0604020202020204" charset="0"/>
      <p:regular r:id="rId19"/>
    </p:embeddedFont>
    <p:embeddedFont>
      <p:font typeface="Agrandir Narrow Bold" panose="020B0604020202020204" charset="0"/>
      <p:regular r:id="rId20"/>
    </p:embeddedFont>
    <p:embeddedFont>
      <p:font typeface="Bahnschrift SemiBold" panose="020B0502040204020203" pitchFamily="34" charset="0"/>
      <p:bold r:id="rId21"/>
    </p:embeddedFont>
    <p:embeddedFont>
      <p:font typeface="Calibri" panose="020F0502020204030204" pitchFamily="34" charset="0"/>
      <p:regular r:id="rId22"/>
      <p:bold r:id="rId23"/>
      <p:italic r:id="rId24"/>
      <p:boldItalic r:id="rId25"/>
    </p:embeddedFont>
    <p:embeddedFont>
      <p:font typeface="Canva Sans" panose="020B0604020202020204" charset="0"/>
      <p:regular r:id="rId26"/>
    </p:embeddedFont>
    <p:embeddedFont>
      <p:font typeface="Open Sans Light Bold" panose="020B0604020202020204" charset="0"/>
      <p:regular r:id="rId27"/>
    </p:embeddedFont>
    <p:embeddedFont>
      <p:font typeface="SimSun" panose="02010600030101010101" pitchFamily="2" charset="-122"/>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229D"/>
    <a:srgbClr val="F4F6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00" autoAdjust="0"/>
    <p:restoredTop sz="94622" autoAdjust="0"/>
  </p:normalViewPr>
  <p:slideViewPr>
    <p:cSldViewPr>
      <p:cViewPr varScale="1">
        <p:scale>
          <a:sx n="41" d="100"/>
          <a:sy n="41" d="100"/>
        </p:scale>
        <p:origin x="928" y="-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jp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jpeg"/><Relationship Id="rId16"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jpe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jpeg"/></Relationships>
</file>

<file path=ppt/slides/_rels/slide10.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69.png"/><Relationship Id="rId3" Type="http://schemas.openxmlformats.org/officeDocument/2006/relationships/image" Target="../media/image52.svg"/><Relationship Id="rId7" Type="http://schemas.openxmlformats.org/officeDocument/2006/relationships/image" Target="../media/image9.svg"/><Relationship Id="rId12" Type="http://schemas.openxmlformats.org/officeDocument/2006/relationships/image" Target="../media/image68.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45.svg"/><Relationship Id="rId5" Type="http://schemas.openxmlformats.org/officeDocument/2006/relationships/image" Target="../media/image53.svg"/><Relationship Id="rId10" Type="http://schemas.openxmlformats.org/officeDocument/2006/relationships/image" Target="../media/image44.png"/><Relationship Id="rId4" Type="http://schemas.openxmlformats.org/officeDocument/2006/relationships/image" Target="../media/image30.png"/><Relationship Id="rId9" Type="http://schemas.openxmlformats.org/officeDocument/2006/relationships/image" Target="../media/image55.svg"/><Relationship Id="rId14" Type="http://schemas.openxmlformats.org/officeDocument/2006/relationships/image" Target="../media/image70.png"/></Relationships>
</file>

<file path=ppt/slides/_rels/slide1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2.svg"/><Relationship Id="rId7" Type="http://schemas.openxmlformats.org/officeDocument/2006/relationships/image" Target="../media/image9.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45.svg"/><Relationship Id="rId5" Type="http://schemas.openxmlformats.org/officeDocument/2006/relationships/image" Target="../media/image53.svg"/><Relationship Id="rId10" Type="http://schemas.openxmlformats.org/officeDocument/2006/relationships/image" Target="../media/image44.png"/><Relationship Id="rId4" Type="http://schemas.openxmlformats.org/officeDocument/2006/relationships/image" Target="../media/image30.png"/><Relationship Id="rId9" Type="http://schemas.openxmlformats.org/officeDocument/2006/relationships/image" Target="../media/image55.svg"/></Relationships>
</file>

<file path=ppt/slides/_rels/slide1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2.svg"/><Relationship Id="rId7" Type="http://schemas.openxmlformats.org/officeDocument/2006/relationships/image" Target="../media/image9.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45.svg"/><Relationship Id="rId5" Type="http://schemas.openxmlformats.org/officeDocument/2006/relationships/image" Target="../media/image53.svg"/><Relationship Id="rId10" Type="http://schemas.openxmlformats.org/officeDocument/2006/relationships/image" Target="../media/image44.png"/><Relationship Id="rId4" Type="http://schemas.openxmlformats.org/officeDocument/2006/relationships/image" Target="../media/image30.png"/><Relationship Id="rId9" Type="http://schemas.openxmlformats.org/officeDocument/2006/relationships/image" Target="../media/image55.svg"/></Relationships>
</file>

<file path=ppt/slides/_rels/slide1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2.svg"/><Relationship Id="rId7" Type="http://schemas.openxmlformats.org/officeDocument/2006/relationships/image" Target="../media/image9.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45.svg"/><Relationship Id="rId5" Type="http://schemas.openxmlformats.org/officeDocument/2006/relationships/image" Target="../media/image53.svg"/><Relationship Id="rId10" Type="http://schemas.openxmlformats.org/officeDocument/2006/relationships/image" Target="../media/image44.png"/><Relationship Id="rId4" Type="http://schemas.openxmlformats.org/officeDocument/2006/relationships/image" Target="../media/image30.png"/><Relationship Id="rId9" Type="http://schemas.openxmlformats.org/officeDocument/2006/relationships/image" Target="../media/image55.svg"/></Relationships>
</file>

<file path=ppt/slides/_rels/slide14.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7.svg"/><Relationship Id="rId3" Type="http://schemas.openxmlformats.org/officeDocument/2006/relationships/image" Target="../media/image52.svg"/><Relationship Id="rId7" Type="http://schemas.openxmlformats.org/officeDocument/2006/relationships/image" Target="../media/image9.svg"/><Relationship Id="rId12" Type="http://schemas.openxmlformats.org/officeDocument/2006/relationships/image" Target="../media/image6.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45.svg"/><Relationship Id="rId5" Type="http://schemas.openxmlformats.org/officeDocument/2006/relationships/image" Target="../media/image53.svg"/><Relationship Id="rId10" Type="http://schemas.openxmlformats.org/officeDocument/2006/relationships/image" Target="../media/image44.png"/><Relationship Id="rId4" Type="http://schemas.openxmlformats.org/officeDocument/2006/relationships/image" Target="../media/image30.png"/><Relationship Id="rId9" Type="http://schemas.openxmlformats.org/officeDocument/2006/relationships/image" Target="../media/image55.svg"/></Relationships>
</file>

<file path=ppt/slides/_rels/slide1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2.svg"/><Relationship Id="rId7" Type="http://schemas.openxmlformats.org/officeDocument/2006/relationships/image" Target="../media/image9.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45.svg"/><Relationship Id="rId5" Type="http://schemas.openxmlformats.org/officeDocument/2006/relationships/image" Target="../media/image53.svg"/><Relationship Id="rId10" Type="http://schemas.openxmlformats.org/officeDocument/2006/relationships/image" Target="../media/image44.png"/><Relationship Id="rId4" Type="http://schemas.openxmlformats.org/officeDocument/2006/relationships/image" Target="../media/image30.png"/><Relationship Id="rId9" Type="http://schemas.openxmlformats.org/officeDocument/2006/relationships/image" Target="../media/image55.svg"/></Relationships>
</file>

<file path=ppt/slides/_rels/slide16.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7.svg"/><Relationship Id="rId3" Type="http://schemas.openxmlformats.org/officeDocument/2006/relationships/image" Target="../media/image72.svg"/><Relationship Id="rId7" Type="http://schemas.openxmlformats.org/officeDocument/2006/relationships/image" Target="../media/image74.svg"/><Relationship Id="rId12" Type="http://schemas.openxmlformats.org/officeDocument/2006/relationships/image" Target="../media/image6.png"/><Relationship Id="rId17" Type="http://schemas.openxmlformats.org/officeDocument/2006/relationships/image" Target="../media/image78.svg"/><Relationship Id="rId2" Type="http://schemas.openxmlformats.org/officeDocument/2006/relationships/image" Target="../media/image71.png"/><Relationship Id="rId16"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73.png"/><Relationship Id="rId11" Type="http://schemas.openxmlformats.org/officeDocument/2006/relationships/image" Target="../media/image76.svg"/><Relationship Id="rId5" Type="http://schemas.openxmlformats.org/officeDocument/2006/relationships/image" Target="../media/image53.svg"/><Relationship Id="rId15" Type="http://schemas.openxmlformats.org/officeDocument/2006/relationships/image" Target="../media/image9.svg"/><Relationship Id="rId10" Type="http://schemas.openxmlformats.org/officeDocument/2006/relationships/image" Target="../media/image75.png"/><Relationship Id="rId4" Type="http://schemas.openxmlformats.org/officeDocument/2006/relationships/image" Target="../media/image30.png"/><Relationship Id="rId9" Type="http://schemas.openxmlformats.org/officeDocument/2006/relationships/image" Target="../media/image45.svg"/><Relationship Id="rId14" Type="http://schemas.openxmlformats.org/officeDocument/2006/relationships/image" Target="../media/image8.png"/></Relationships>
</file>

<file path=ppt/slides/_rels/slide17.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7.svg"/><Relationship Id="rId3" Type="http://schemas.openxmlformats.org/officeDocument/2006/relationships/image" Target="../media/image72.svg"/><Relationship Id="rId7" Type="http://schemas.openxmlformats.org/officeDocument/2006/relationships/image" Target="../media/image74.svg"/><Relationship Id="rId12" Type="http://schemas.openxmlformats.org/officeDocument/2006/relationships/image" Target="../media/image6.pn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73.png"/><Relationship Id="rId11" Type="http://schemas.openxmlformats.org/officeDocument/2006/relationships/image" Target="../media/image76.svg"/><Relationship Id="rId5" Type="http://schemas.openxmlformats.org/officeDocument/2006/relationships/image" Target="../media/image53.svg"/><Relationship Id="rId15" Type="http://schemas.openxmlformats.org/officeDocument/2006/relationships/image" Target="../media/image9.svg"/><Relationship Id="rId10" Type="http://schemas.openxmlformats.org/officeDocument/2006/relationships/image" Target="../media/image75.png"/><Relationship Id="rId4" Type="http://schemas.openxmlformats.org/officeDocument/2006/relationships/image" Target="../media/image30.png"/><Relationship Id="rId9" Type="http://schemas.openxmlformats.org/officeDocument/2006/relationships/image" Target="../media/image45.svg"/><Relationship Id="rId14"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3" Type="http://schemas.openxmlformats.org/officeDocument/2006/relationships/image" Target="../media/image17.svg"/><Relationship Id="rId7" Type="http://schemas.openxmlformats.org/officeDocument/2006/relationships/image" Target="../media/image21.svg"/><Relationship Id="rId12"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sv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svg"/></Relationships>
</file>

<file path=ppt/slides/_rels/slide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svg"/><Relationship Id="rId3" Type="http://schemas.openxmlformats.org/officeDocument/2006/relationships/image" Target="../media/image29.svg"/><Relationship Id="rId7" Type="http://schemas.openxmlformats.org/officeDocument/2006/relationships/image" Target="../media/image33.svg"/><Relationship Id="rId12" Type="http://schemas.openxmlformats.org/officeDocument/2006/relationships/image" Target="../media/image38.png"/><Relationship Id="rId17" Type="http://schemas.openxmlformats.org/officeDocument/2006/relationships/image" Target="../media/image43.svg"/><Relationship Id="rId2" Type="http://schemas.openxmlformats.org/officeDocument/2006/relationships/image" Target="../media/image28.png"/><Relationship Id="rId16"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31.svg"/><Relationship Id="rId15" Type="http://schemas.openxmlformats.org/officeDocument/2006/relationships/image" Target="../media/image41.sv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svg"/><Relationship Id="rId14" Type="http://schemas.openxmlformats.org/officeDocument/2006/relationships/image" Target="../media/image40.png"/></Relationships>
</file>

<file path=ppt/slides/_rels/slide4.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svg"/><Relationship Id="rId18" Type="http://schemas.openxmlformats.org/officeDocument/2006/relationships/image" Target="../media/image50.png"/><Relationship Id="rId3" Type="http://schemas.openxmlformats.org/officeDocument/2006/relationships/image" Target="../media/image29.svg"/><Relationship Id="rId7" Type="http://schemas.openxmlformats.org/officeDocument/2006/relationships/image" Target="../media/image33.svg"/><Relationship Id="rId12" Type="http://schemas.openxmlformats.org/officeDocument/2006/relationships/image" Target="../media/image38.png"/><Relationship Id="rId17" Type="http://schemas.openxmlformats.org/officeDocument/2006/relationships/image" Target="../media/image49.png"/><Relationship Id="rId2" Type="http://schemas.openxmlformats.org/officeDocument/2006/relationships/image" Target="../media/image28.png"/><Relationship Id="rId16"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45.svg"/><Relationship Id="rId5" Type="http://schemas.openxmlformats.org/officeDocument/2006/relationships/image" Target="../media/image31.svg"/><Relationship Id="rId15" Type="http://schemas.openxmlformats.org/officeDocument/2006/relationships/image" Target="../media/image47.png"/><Relationship Id="rId10" Type="http://schemas.openxmlformats.org/officeDocument/2006/relationships/image" Target="../media/image44.png"/><Relationship Id="rId4" Type="http://schemas.openxmlformats.org/officeDocument/2006/relationships/image" Target="../media/image30.png"/><Relationship Id="rId9" Type="http://schemas.openxmlformats.org/officeDocument/2006/relationships/image" Target="../media/image35.svg"/><Relationship Id="rId14" Type="http://schemas.openxmlformats.org/officeDocument/2006/relationships/image" Target="../media/image46.png"/></Relationships>
</file>

<file path=ppt/slides/_rels/slide5.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7.svg"/><Relationship Id="rId3" Type="http://schemas.openxmlformats.org/officeDocument/2006/relationships/image" Target="../media/image52.svg"/><Relationship Id="rId7" Type="http://schemas.openxmlformats.org/officeDocument/2006/relationships/image" Target="../media/image9.svg"/><Relationship Id="rId12"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45.svg"/><Relationship Id="rId5" Type="http://schemas.openxmlformats.org/officeDocument/2006/relationships/image" Target="../media/image53.svg"/><Relationship Id="rId15" Type="http://schemas.openxmlformats.org/officeDocument/2006/relationships/image" Target="../media/image59.svg"/><Relationship Id="rId10" Type="http://schemas.openxmlformats.org/officeDocument/2006/relationships/image" Target="../media/image44.png"/><Relationship Id="rId4" Type="http://schemas.openxmlformats.org/officeDocument/2006/relationships/image" Target="../media/image30.png"/><Relationship Id="rId9" Type="http://schemas.openxmlformats.org/officeDocument/2006/relationships/image" Target="../media/image55.svg"/><Relationship Id="rId14" Type="http://schemas.openxmlformats.org/officeDocument/2006/relationships/image" Target="../media/image58.png"/></Relationships>
</file>

<file path=ppt/slides/_rels/slide6.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7.svg"/><Relationship Id="rId3" Type="http://schemas.openxmlformats.org/officeDocument/2006/relationships/image" Target="../media/image52.svg"/><Relationship Id="rId7" Type="http://schemas.openxmlformats.org/officeDocument/2006/relationships/image" Target="../media/image9.svg"/><Relationship Id="rId12" Type="http://schemas.openxmlformats.org/officeDocument/2006/relationships/image" Target="../media/image56.png"/><Relationship Id="rId2" Type="http://schemas.openxmlformats.org/officeDocument/2006/relationships/image" Target="../media/image51.png"/><Relationship Id="rId16" Type="http://schemas.openxmlformats.org/officeDocument/2006/relationships/image" Target="../media/image62.jp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45.svg"/><Relationship Id="rId5" Type="http://schemas.openxmlformats.org/officeDocument/2006/relationships/image" Target="../media/image53.svg"/><Relationship Id="rId15" Type="http://schemas.openxmlformats.org/officeDocument/2006/relationships/image" Target="../media/image61.jpeg"/><Relationship Id="rId10" Type="http://schemas.openxmlformats.org/officeDocument/2006/relationships/image" Target="../media/image44.png"/><Relationship Id="rId4" Type="http://schemas.openxmlformats.org/officeDocument/2006/relationships/image" Target="../media/image30.png"/><Relationship Id="rId9" Type="http://schemas.openxmlformats.org/officeDocument/2006/relationships/image" Target="../media/image55.svg"/><Relationship Id="rId14" Type="http://schemas.openxmlformats.org/officeDocument/2006/relationships/image" Target="../media/image60.png"/></Relationships>
</file>

<file path=ppt/slides/_rels/slide7.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7.svg"/><Relationship Id="rId3" Type="http://schemas.openxmlformats.org/officeDocument/2006/relationships/image" Target="../media/image52.svg"/><Relationship Id="rId7" Type="http://schemas.openxmlformats.org/officeDocument/2006/relationships/image" Target="../media/image9.svg"/><Relationship Id="rId12" Type="http://schemas.openxmlformats.org/officeDocument/2006/relationships/image" Target="../media/image6.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45.svg"/><Relationship Id="rId5" Type="http://schemas.openxmlformats.org/officeDocument/2006/relationships/image" Target="../media/image53.svg"/><Relationship Id="rId15" Type="http://schemas.openxmlformats.org/officeDocument/2006/relationships/image" Target="../media/image64.svg"/><Relationship Id="rId10" Type="http://schemas.openxmlformats.org/officeDocument/2006/relationships/image" Target="../media/image44.png"/><Relationship Id="rId4" Type="http://schemas.openxmlformats.org/officeDocument/2006/relationships/image" Target="../media/image30.png"/><Relationship Id="rId9" Type="http://schemas.openxmlformats.org/officeDocument/2006/relationships/image" Target="../media/image55.svg"/><Relationship Id="rId14" Type="http://schemas.openxmlformats.org/officeDocument/2006/relationships/image" Target="../media/image63.png"/></Relationships>
</file>

<file path=ppt/slides/_rels/slide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2.svg"/><Relationship Id="rId7" Type="http://schemas.openxmlformats.org/officeDocument/2006/relationships/image" Target="../media/image9.svg"/><Relationship Id="rId12" Type="http://schemas.openxmlformats.org/officeDocument/2006/relationships/image" Target="../media/image65.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45.svg"/><Relationship Id="rId5" Type="http://schemas.openxmlformats.org/officeDocument/2006/relationships/image" Target="../media/image53.svg"/><Relationship Id="rId10" Type="http://schemas.openxmlformats.org/officeDocument/2006/relationships/image" Target="../media/image44.png"/><Relationship Id="rId4" Type="http://schemas.openxmlformats.org/officeDocument/2006/relationships/image" Target="../media/image30.png"/><Relationship Id="rId9" Type="http://schemas.openxmlformats.org/officeDocument/2006/relationships/image" Target="../media/image55.svg"/></Relationships>
</file>

<file path=ppt/slides/_rels/slide9.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67.png"/><Relationship Id="rId3" Type="http://schemas.openxmlformats.org/officeDocument/2006/relationships/image" Target="../media/image52.svg"/><Relationship Id="rId7" Type="http://schemas.openxmlformats.org/officeDocument/2006/relationships/image" Target="../media/image9.svg"/><Relationship Id="rId12" Type="http://schemas.openxmlformats.org/officeDocument/2006/relationships/image" Target="../media/image66.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45.svg"/><Relationship Id="rId5" Type="http://schemas.openxmlformats.org/officeDocument/2006/relationships/image" Target="../media/image53.svg"/><Relationship Id="rId10" Type="http://schemas.openxmlformats.org/officeDocument/2006/relationships/image" Target="../media/image44.png"/><Relationship Id="rId4" Type="http://schemas.openxmlformats.org/officeDocument/2006/relationships/image" Target="../media/image30.png"/><Relationship Id="rId9" Type="http://schemas.openxmlformats.org/officeDocument/2006/relationships/image" Target="../media/image5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1011651" y="64708"/>
            <a:ext cx="11576416" cy="11308928"/>
            <a:chOff x="-41910" y="-111760"/>
            <a:chExt cx="5331460" cy="5208270"/>
          </a:xfrm>
        </p:grpSpPr>
        <p:sp>
          <p:nvSpPr>
            <p:cNvPr id="3" name="Freeform 3"/>
            <p:cNvSpPr/>
            <p:nvPr/>
          </p:nvSpPr>
          <p:spPr>
            <a:xfrm>
              <a:off x="-41910" y="-111760"/>
              <a:ext cx="5331460" cy="5208270"/>
            </a:xfrm>
            <a:custGeom>
              <a:avLst/>
              <a:gdLst/>
              <a:ahLst/>
              <a:cxnLst/>
              <a:rect l="l" t="t" r="r" b="b"/>
              <a:pathLst>
                <a:path w="5331460" h="5208270">
                  <a:moveTo>
                    <a:pt x="5292090" y="2602230"/>
                  </a:moveTo>
                  <a:cubicBezTo>
                    <a:pt x="5227320" y="3086100"/>
                    <a:pt x="4768850" y="3023870"/>
                    <a:pt x="4579620" y="3380740"/>
                  </a:cubicBezTo>
                  <a:cubicBezTo>
                    <a:pt x="4500880" y="3530600"/>
                    <a:pt x="4569460" y="3718560"/>
                    <a:pt x="4517390" y="3876040"/>
                  </a:cubicBezTo>
                  <a:cubicBezTo>
                    <a:pt x="4436110" y="4118610"/>
                    <a:pt x="4210050" y="4274820"/>
                    <a:pt x="3977640" y="4361180"/>
                  </a:cubicBezTo>
                  <a:cubicBezTo>
                    <a:pt x="3592830" y="4503420"/>
                    <a:pt x="3197860" y="4471670"/>
                    <a:pt x="2796540" y="4499610"/>
                  </a:cubicBezTo>
                  <a:cubicBezTo>
                    <a:pt x="2541270" y="4517390"/>
                    <a:pt x="2532380" y="4668520"/>
                    <a:pt x="2442210" y="4862830"/>
                  </a:cubicBezTo>
                  <a:cubicBezTo>
                    <a:pt x="2341880" y="5076190"/>
                    <a:pt x="2103120" y="5208270"/>
                    <a:pt x="1868170" y="5207000"/>
                  </a:cubicBezTo>
                  <a:cubicBezTo>
                    <a:pt x="1631950" y="5205730"/>
                    <a:pt x="1405890" y="5082540"/>
                    <a:pt x="1253490" y="4902200"/>
                  </a:cubicBezTo>
                  <a:cubicBezTo>
                    <a:pt x="1075690" y="4693920"/>
                    <a:pt x="990600" y="4415790"/>
                    <a:pt x="796290" y="4222750"/>
                  </a:cubicBezTo>
                  <a:cubicBezTo>
                    <a:pt x="601980" y="4028440"/>
                    <a:pt x="314960" y="3935730"/>
                    <a:pt x="153670" y="3713480"/>
                  </a:cubicBezTo>
                  <a:cubicBezTo>
                    <a:pt x="0" y="3501390"/>
                    <a:pt x="11430" y="3216910"/>
                    <a:pt x="154940" y="3001010"/>
                  </a:cubicBezTo>
                  <a:cubicBezTo>
                    <a:pt x="293370" y="2795270"/>
                    <a:pt x="532130" y="2772410"/>
                    <a:pt x="717550" y="2625090"/>
                  </a:cubicBezTo>
                  <a:cubicBezTo>
                    <a:pt x="831850" y="2534920"/>
                    <a:pt x="814070" y="2382520"/>
                    <a:pt x="904240" y="2270760"/>
                  </a:cubicBezTo>
                  <a:cubicBezTo>
                    <a:pt x="1036320" y="2108200"/>
                    <a:pt x="1217930" y="1998980"/>
                    <a:pt x="1412240" y="1930400"/>
                  </a:cubicBezTo>
                  <a:cubicBezTo>
                    <a:pt x="1593850" y="1865630"/>
                    <a:pt x="1793240" y="1864360"/>
                    <a:pt x="1913890" y="1690370"/>
                  </a:cubicBezTo>
                  <a:cubicBezTo>
                    <a:pt x="2080260" y="1451610"/>
                    <a:pt x="1935480" y="1064260"/>
                    <a:pt x="2020570" y="782320"/>
                  </a:cubicBezTo>
                  <a:cubicBezTo>
                    <a:pt x="2103120" y="508000"/>
                    <a:pt x="2298700" y="307340"/>
                    <a:pt x="2585720" y="255270"/>
                  </a:cubicBezTo>
                  <a:cubicBezTo>
                    <a:pt x="2807970" y="215900"/>
                    <a:pt x="3078480" y="420370"/>
                    <a:pt x="3272790" y="289560"/>
                  </a:cubicBezTo>
                  <a:cubicBezTo>
                    <a:pt x="3586480" y="78740"/>
                    <a:pt x="4184650" y="0"/>
                    <a:pt x="4422140" y="365760"/>
                  </a:cubicBezTo>
                  <a:cubicBezTo>
                    <a:pt x="4621530" y="671830"/>
                    <a:pt x="4415790" y="910590"/>
                    <a:pt x="4241800" y="1151890"/>
                  </a:cubicBezTo>
                  <a:cubicBezTo>
                    <a:pt x="4126230" y="1313180"/>
                    <a:pt x="3865880" y="1563370"/>
                    <a:pt x="4138930" y="1720850"/>
                  </a:cubicBezTo>
                  <a:cubicBezTo>
                    <a:pt x="4366260" y="1851660"/>
                    <a:pt x="4646930" y="1733550"/>
                    <a:pt x="4879340" y="1845310"/>
                  </a:cubicBezTo>
                  <a:cubicBezTo>
                    <a:pt x="5189220" y="1993900"/>
                    <a:pt x="5331460" y="2310130"/>
                    <a:pt x="5292090" y="2602230"/>
                  </a:cubicBezTo>
                  <a:close/>
                </a:path>
              </a:pathLst>
            </a:custGeom>
            <a:blipFill>
              <a:blip r:embed="rId2"/>
              <a:stretch>
                <a:fillRect l="-13838" t="2193" r="-15432" b="-2193"/>
              </a:stretch>
            </a:blipFill>
          </p:spPr>
        </p:sp>
      </p:gr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87091" y="64708"/>
            <a:ext cx="3432328" cy="1029698"/>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031144" y="3014786"/>
            <a:ext cx="1497362" cy="1571659"/>
          </a:xfrm>
          <a:prstGeom prst="rect">
            <a:avLst/>
          </a:prstGeom>
        </p:spPr>
      </p:pic>
      <p:pic>
        <p:nvPicPr>
          <p:cNvPr id="6" name="Picture 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7819440" y="2589329"/>
            <a:ext cx="850914" cy="850914"/>
          </a:xfrm>
          <a:prstGeom prst="rect">
            <a:avLst/>
          </a:prstGeom>
        </p:spPr>
      </p:pic>
      <p:pic>
        <p:nvPicPr>
          <p:cNvPr id="7" name="Picture 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0252174" y="9835348"/>
            <a:ext cx="2231046" cy="1220991"/>
          </a:xfrm>
          <a:prstGeom prst="rect">
            <a:avLst/>
          </a:prstGeom>
        </p:spPr>
      </p:pic>
      <p:grpSp>
        <p:nvGrpSpPr>
          <p:cNvPr id="8" name="Group 8"/>
          <p:cNvGrpSpPr>
            <a:grpSpLocks noChangeAspect="1"/>
          </p:cNvGrpSpPr>
          <p:nvPr/>
        </p:nvGrpSpPr>
        <p:grpSpPr>
          <a:xfrm>
            <a:off x="436336" y="6709772"/>
            <a:ext cx="2308605" cy="2309067"/>
            <a:chOff x="0" y="0"/>
            <a:chExt cx="6348730" cy="6350000"/>
          </a:xfrm>
        </p:grpSpPr>
        <p:sp>
          <p:nvSpPr>
            <p:cNvPr id="9" name="Freeform 9"/>
            <p:cNvSpPr/>
            <p:nvPr/>
          </p:nvSpPr>
          <p:spPr>
            <a:xfrm>
              <a:off x="12700" y="524510"/>
              <a:ext cx="6324600" cy="5814060"/>
            </a:xfrm>
            <a:custGeom>
              <a:avLst/>
              <a:gdLst/>
              <a:ahLst/>
              <a:cxnLst/>
              <a:rect l="l" t="t" r="r" b="b"/>
              <a:pathLst>
                <a:path w="6324600" h="5814060">
                  <a:moveTo>
                    <a:pt x="5095240" y="0"/>
                  </a:moveTo>
                  <a:lnTo>
                    <a:pt x="5412740" y="0"/>
                  </a:lnTo>
                  <a:moveTo>
                    <a:pt x="5412740" y="0"/>
                  </a:moveTo>
                  <a:lnTo>
                    <a:pt x="6324600" y="0"/>
                  </a:lnTo>
                  <a:lnTo>
                    <a:pt x="6324600" y="5441950"/>
                  </a:lnTo>
                  <a:cubicBezTo>
                    <a:pt x="6324600" y="5599430"/>
                    <a:pt x="6225540" y="5735320"/>
                    <a:pt x="6087110" y="5788660"/>
                  </a:cubicBezTo>
                  <a:lnTo>
                    <a:pt x="6087110" y="5814060"/>
                  </a:lnTo>
                  <a:lnTo>
                    <a:pt x="372110" y="5814060"/>
                  </a:lnTo>
                  <a:cubicBezTo>
                    <a:pt x="167640" y="5812790"/>
                    <a:pt x="0" y="5645150"/>
                    <a:pt x="0" y="5440680"/>
                  </a:cubicBezTo>
                  <a:lnTo>
                    <a:pt x="0" y="0"/>
                  </a:lnTo>
                  <a:lnTo>
                    <a:pt x="5095240" y="0"/>
                  </a:lnTo>
                </a:path>
              </a:pathLst>
            </a:custGeom>
            <a:solidFill>
              <a:srgbClr val="000000">
                <a:alpha val="0"/>
              </a:srgbClr>
            </a:solidFill>
            <a:ln w="12700">
              <a:solidFill>
                <a:srgbClr val="000000"/>
              </a:solidFill>
            </a:ln>
          </p:spPr>
        </p:sp>
        <p:sp>
          <p:nvSpPr>
            <p:cNvPr id="10" name="Freeform 10"/>
            <p:cNvSpPr/>
            <p:nvPr/>
          </p:nvSpPr>
          <p:spPr>
            <a:xfrm>
              <a:off x="12700" y="12700"/>
              <a:ext cx="6324600" cy="698500"/>
            </a:xfrm>
            <a:custGeom>
              <a:avLst/>
              <a:gdLst/>
              <a:ahLst/>
              <a:cxnLst/>
              <a:rect l="l" t="t" r="r" b="b"/>
              <a:pathLst>
                <a:path w="6324600" h="698500">
                  <a:moveTo>
                    <a:pt x="6324600" y="372110"/>
                  </a:moveTo>
                  <a:lnTo>
                    <a:pt x="6324600" y="698500"/>
                  </a:lnTo>
                  <a:lnTo>
                    <a:pt x="5259070" y="698500"/>
                  </a:lnTo>
                  <a:moveTo>
                    <a:pt x="5259070" y="698500"/>
                  </a:moveTo>
                  <a:lnTo>
                    <a:pt x="0" y="698500"/>
                  </a:lnTo>
                  <a:lnTo>
                    <a:pt x="0" y="369570"/>
                  </a:lnTo>
                  <a:cubicBezTo>
                    <a:pt x="0" y="165100"/>
                    <a:pt x="165100" y="0"/>
                    <a:pt x="369570" y="0"/>
                  </a:cubicBezTo>
                  <a:lnTo>
                    <a:pt x="5952490" y="0"/>
                  </a:lnTo>
                  <a:cubicBezTo>
                    <a:pt x="6158230" y="0"/>
                    <a:pt x="6324600" y="166370"/>
                    <a:pt x="6324600" y="372110"/>
                  </a:cubicBezTo>
                </a:path>
              </a:pathLst>
            </a:custGeom>
            <a:solidFill>
              <a:srgbClr val="D4C4E9"/>
            </a:solidFill>
          </p:spPr>
        </p:sp>
        <p:sp>
          <p:nvSpPr>
            <p:cNvPr id="11" name="Freeform 11"/>
            <p:cNvSpPr/>
            <p:nvPr/>
          </p:nvSpPr>
          <p:spPr>
            <a:xfrm>
              <a:off x="4870450" y="236220"/>
              <a:ext cx="1106170" cy="279400"/>
            </a:xfrm>
            <a:custGeom>
              <a:avLst/>
              <a:gdLst/>
              <a:ahLst/>
              <a:cxnLst/>
              <a:rect l="l" t="t" r="r" b="b"/>
              <a:pathLst>
                <a:path w="1106170" h="279400">
                  <a:moveTo>
                    <a:pt x="279400" y="0"/>
                  </a:moveTo>
                  <a:lnTo>
                    <a:pt x="0" y="0"/>
                  </a:lnTo>
                  <a:lnTo>
                    <a:pt x="0" y="279400"/>
                  </a:lnTo>
                  <a:lnTo>
                    <a:pt x="279400" y="279400"/>
                  </a:lnTo>
                  <a:lnTo>
                    <a:pt x="279400" y="0"/>
                  </a:lnTo>
                  <a:close/>
                  <a:moveTo>
                    <a:pt x="1106170" y="0"/>
                  </a:moveTo>
                  <a:lnTo>
                    <a:pt x="826770" y="0"/>
                  </a:lnTo>
                  <a:lnTo>
                    <a:pt x="826770" y="279400"/>
                  </a:lnTo>
                  <a:lnTo>
                    <a:pt x="1106170" y="279400"/>
                  </a:lnTo>
                  <a:lnTo>
                    <a:pt x="1106170" y="0"/>
                  </a:lnTo>
                  <a:close/>
                  <a:moveTo>
                    <a:pt x="692150" y="0"/>
                  </a:moveTo>
                  <a:lnTo>
                    <a:pt x="412750" y="0"/>
                  </a:lnTo>
                  <a:lnTo>
                    <a:pt x="412750" y="279400"/>
                  </a:lnTo>
                  <a:lnTo>
                    <a:pt x="692150" y="279400"/>
                  </a:lnTo>
                  <a:lnTo>
                    <a:pt x="692150" y="0"/>
                  </a:lnTo>
                  <a:close/>
                </a:path>
              </a:pathLst>
            </a:custGeom>
            <a:solidFill>
              <a:srgbClr val="FFFFFF"/>
            </a:solidFill>
          </p:spPr>
        </p:sp>
        <p:sp>
          <p:nvSpPr>
            <p:cNvPr id="12" name="Freeform 12"/>
            <p:cNvSpPr/>
            <p:nvPr/>
          </p:nvSpPr>
          <p:spPr>
            <a:xfrm>
              <a:off x="0" y="0"/>
              <a:ext cx="6348730" cy="6350000"/>
            </a:xfrm>
            <a:custGeom>
              <a:avLst/>
              <a:gdLst/>
              <a:ahLst/>
              <a:cxnLst/>
              <a:rect l="l" t="t" r="r" b="b"/>
              <a:pathLst>
                <a:path w="6348730" h="6350000">
                  <a:moveTo>
                    <a:pt x="384810" y="6350000"/>
                  </a:moveTo>
                  <a:cubicBezTo>
                    <a:pt x="172720" y="6350000"/>
                    <a:pt x="0" y="6177280"/>
                    <a:pt x="0" y="5963920"/>
                  </a:cubicBezTo>
                  <a:lnTo>
                    <a:pt x="0" y="384810"/>
                  </a:lnTo>
                  <a:cubicBezTo>
                    <a:pt x="0" y="172720"/>
                    <a:pt x="172720" y="0"/>
                    <a:pt x="384810" y="0"/>
                  </a:cubicBezTo>
                  <a:lnTo>
                    <a:pt x="5965190" y="0"/>
                  </a:lnTo>
                  <a:cubicBezTo>
                    <a:pt x="6068060" y="0"/>
                    <a:pt x="6164580" y="40640"/>
                    <a:pt x="6236970" y="113030"/>
                  </a:cubicBezTo>
                  <a:cubicBezTo>
                    <a:pt x="6309360" y="185420"/>
                    <a:pt x="6348730" y="281940"/>
                    <a:pt x="6347460" y="384810"/>
                  </a:cubicBezTo>
                  <a:lnTo>
                    <a:pt x="6347460" y="5963920"/>
                  </a:lnTo>
                  <a:cubicBezTo>
                    <a:pt x="6347460" y="6122670"/>
                    <a:pt x="6248400" y="6266180"/>
                    <a:pt x="6102350" y="6323330"/>
                  </a:cubicBezTo>
                  <a:cubicBezTo>
                    <a:pt x="6056630" y="6341109"/>
                    <a:pt x="6012180" y="6350000"/>
                    <a:pt x="5962650" y="6350000"/>
                  </a:cubicBezTo>
                  <a:lnTo>
                    <a:pt x="384810" y="6350000"/>
                  </a:lnTo>
                  <a:lnTo>
                    <a:pt x="384810" y="6350000"/>
                  </a:lnTo>
                  <a:close/>
                  <a:moveTo>
                    <a:pt x="25400" y="5963920"/>
                  </a:moveTo>
                  <a:cubicBezTo>
                    <a:pt x="25400" y="6162040"/>
                    <a:pt x="186690" y="6323330"/>
                    <a:pt x="384810" y="6323330"/>
                  </a:cubicBezTo>
                  <a:lnTo>
                    <a:pt x="5963920" y="6323330"/>
                  </a:lnTo>
                  <a:cubicBezTo>
                    <a:pt x="6010910" y="6323330"/>
                    <a:pt x="6052820" y="6315710"/>
                    <a:pt x="6093460" y="6299200"/>
                  </a:cubicBezTo>
                  <a:cubicBezTo>
                    <a:pt x="6229350" y="6247130"/>
                    <a:pt x="6322060" y="6113780"/>
                    <a:pt x="6323330" y="5967730"/>
                  </a:cubicBezTo>
                  <a:lnTo>
                    <a:pt x="6322060" y="5965190"/>
                  </a:lnTo>
                  <a:lnTo>
                    <a:pt x="6322060" y="723900"/>
                  </a:lnTo>
                  <a:lnTo>
                    <a:pt x="25400" y="723900"/>
                  </a:lnTo>
                  <a:lnTo>
                    <a:pt x="25400" y="5963920"/>
                  </a:lnTo>
                  <a:close/>
                  <a:moveTo>
                    <a:pt x="6324600" y="697230"/>
                  </a:moveTo>
                  <a:lnTo>
                    <a:pt x="6324600" y="384810"/>
                  </a:lnTo>
                  <a:cubicBezTo>
                    <a:pt x="6324600" y="186690"/>
                    <a:pt x="6163310" y="25400"/>
                    <a:pt x="5965190" y="25400"/>
                  </a:cubicBezTo>
                  <a:lnTo>
                    <a:pt x="386080" y="25400"/>
                  </a:lnTo>
                  <a:cubicBezTo>
                    <a:pt x="187960" y="25400"/>
                    <a:pt x="26670" y="186690"/>
                    <a:pt x="26670" y="384810"/>
                  </a:cubicBezTo>
                  <a:lnTo>
                    <a:pt x="26670" y="697230"/>
                  </a:lnTo>
                  <a:lnTo>
                    <a:pt x="6324600" y="697230"/>
                  </a:lnTo>
                  <a:close/>
                  <a:moveTo>
                    <a:pt x="5697220" y="527050"/>
                  </a:moveTo>
                  <a:cubicBezTo>
                    <a:pt x="5690870" y="527050"/>
                    <a:pt x="5684520" y="521970"/>
                    <a:pt x="5684520" y="514350"/>
                  </a:cubicBezTo>
                  <a:lnTo>
                    <a:pt x="5684520" y="234950"/>
                  </a:lnTo>
                  <a:cubicBezTo>
                    <a:pt x="5684520" y="228600"/>
                    <a:pt x="5689600" y="222250"/>
                    <a:pt x="5697220" y="222250"/>
                  </a:cubicBezTo>
                  <a:lnTo>
                    <a:pt x="5976620" y="222250"/>
                  </a:lnTo>
                  <a:cubicBezTo>
                    <a:pt x="5980430" y="222250"/>
                    <a:pt x="5984240" y="223520"/>
                    <a:pt x="5986780" y="227330"/>
                  </a:cubicBezTo>
                  <a:cubicBezTo>
                    <a:pt x="5989320" y="229870"/>
                    <a:pt x="5989320" y="232410"/>
                    <a:pt x="5989320" y="236220"/>
                  </a:cubicBezTo>
                  <a:lnTo>
                    <a:pt x="5989320" y="514350"/>
                  </a:lnTo>
                  <a:cubicBezTo>
                    <a:pt x="5989320" y="520700"/>
                    <a:pt x="5984240" y="527050"/>
                    <a:pt x="5976620" y="527050"/>
                  </a:cubicBezTo>
                  <a:lnTo>
                    <a:pt x="5697220" y="527050"/>
                  </a:lnTo>
                  <a:close/>
                  <a:moveTo>
                    <a:pt x="5963920" y="501650"/>
                  </a:moveTo>
                  <a:lnTo>
                    <a:pt x="5963920" y="248920"/>
                  </a:lnTo>
                  <a:lnTo>
                    <a:pt x="5711190" y="248920"/>
                  </a:lnTo>
                  <a:lnTo>
                    <a:pt x="5711190" y="501650"/>
                  </a:lnTo>
                  <a:lnTo>
                    <a:pt x="5963920" y="501650"/>
                  </a:lnTo>
                  <a:close/>
                  <a:moveTo>
                    <a:pt x="5284470" y="527050"/>
                  </a:moveTo>
                  <a:cubicBezTo>
                    <a:pt x="5278120" y="527050"/>
                    <a:pt x="5271770" y="521970"/>
                    <a:pt x="5271770" y="514350"/>
                  </a:cubicBezTo>
                  <a:lnTo>
                    <a:pt x="5271770" y="234950"/>
                  </a:lnTo>
                  <a:cubicBezTo>
                    <a:pt x="5271770" y="228600"/>
                    <a:pt x="5276850" y="222250"/>
                    <a:pt x="5284470" y="222250"/>
                  </a:cubicBezTo>
                  <a:lnTo>
                    <a:pt x="5563870" y="222250"/>
                  </a:lnTo>
                  <a:cubicBezTo>
                    <a:pt x="5567680" y="222250"/>
                    <a:pt x="5571490" y="223520"/>
                    <a:pt x="5574030" y="227330"/>
                  </a:cubicBezTo>
                  <a:cubicBezTo>
                    <a:pt x="5576570" y="229870"/>
                    <a:pt x="5576570" y="232410"/>
                    <a:pt x="5576570" y="236220"/>
                  </a:cubicBezTo>
                  <a:lnTo>
                    <a:pt x="5576570" y="514350"/>
                  </a:lnTo>
                  <a:cubicBezTo>
                    <a:pt x="5576570" y="520700"/>
                    <a:pt x="5571490" y="527050"/>
                    <a:pt x="5563870" y="527050"/>
                  </a:cubicBezTo>
                  <a:lnTo>
                    <a:pt x="5284470" y="527050"/>
                  </a:lnTo>
                  <a:close/>
                  <a:moveTo>
                    <a:pt x="5551170" y="501650"/>
                  </a:moveTo>
                  <a:lnTo>
                    <a:pt x="5551170" y="248920"/>
                  </a:lnTo>
                  <a:lnTo>
                    <a:pt x="5298440" y="248920"/>
                  </a:lnTo>
                  <a:lnTo>
                    <a:pt x="5298440" y="501650"/>
                  </a:lnTo>
                  <a:lnTo>
                    <a:pt x="5551170" y="501650"/>
                  </a:lnTo>
                  <a:close/>
                  <a:moveTo>
                    <a:pt x="4870450" y="527050"/>
                  </a:moveTo>
                  <a:cubicBezTo>
                    <a:pt x="4864100" y="527050"/>
                    <a:pt x="4857750" y="521970"/>
                    <a:pt x="4857750" y="514350"/>
                  </a:cubicBezTo>
                  <a:lnTo>
                    <a:pt x="4857750" y="234950"/>
                  </a:lnTo>
                  <a:cubicBezTo>
                    <a:pt x="4857750" y="228600"/>
                    <a:pt x="4862830" y="222250"/>
                    <a:pt x="4870450" y="222250"/>
                  </a:cubicBezTo>
                  <a:lnTo>
                    <a:pt x="5149850" y="222250"/>
                  </a:lnTo>
                  <a:cubicBezTo>
                    <a:pt x="5153660" y="222250"/>
                    <a:pt x="5157470" y="223520"/>
                    <a:pt x="5160010" y="227330"/>
                  </a:cubicBezTo>
                  <a:cubicBezTo>
                    <a:pt x="5162550" y="229870"/>
                    <a:pt x="5162550" y="232410"/>
                    <a:pt x="5162550" y="236220"/>
                  </a:cubicBezTo>
                  <a:lnTo>
                    <a:pt x="5162550" y="514350"/>
                  </a:lnTo>
                  <a:cubicBezTo>
                    <a:pt x="5162550" y="520700"/>
                    <a:pt x="5157470" y="527050"/>
                    <a:pt x="5149850" y="527050"/>
                  </a:cubicBezTo>
                  <a:lnTo>
                    <a:pt x="4870450" y="527050"/>
                  </a:lnTo>
                  <a:close/>
                  <a:moveTo>
                    <a:pt x="5137150" y="501650"/>
                  </a:moveTo>
                  <a:lnTo>
                    <a:pt x="5137150" y="248920"/>
                  </a:lnTo>
                  <a:lnTo>
                    <a:pt x="4884420" y="248920"/>
                  </a:lnTo>
                  <a:lnTo>
                    <a:pt x="4884420" y="501650"/>
                  </a:lnTo>
                  <a:lnTo>
                    <a:pt x="5137150" y="501650"/>
                  </a:lnTo>
                  <a:close/>
                  <a:moveTo>
                    <a:pt x="5908040" y="458470"/>
                  </a:moveTo>
                  <a:cubicBezTo>
                    <a:pt x="5905500" y="458470"/>
                    <a:pt x="5901690" y="457200"/>
                    <a:pt x="5899150" y="455930"/>
                  </a:cubicBezTo>
                  <a:lnTo>
                    <a:pt x="5838190" y="394970"/>
                  </a:lnTo>
                  <a:lnTo>
                    <a:pt x="5777230" y="455930"/>
                  </a:lnTo>
                  <a:cubicBezTo>
                    <a:pt x="5773420" y="459740"/>
                    <a:pt x="5770880" y="459740"/>
                    <a:pt x="5768340" y="459740"/>
                  </a:cubicBezTo>
                  <a:cubicBezTo>
                    <a:pt x="5765800" y="459740"/>
                    <a:pt x="5761990" y="458470"/>
                    <a:pt x="5759450" y="457200"/>
                  </a:cubicBezTo>
                  <a:cubicBezTo>
                    <a:pt x="5754370" y="450850"/>
                    <a:pt x="5754370" y="443230"/>
                    <a:pt x="5758180" y="438150"/>
                  </a:cubicBezTo>
                  <a:lnTo>
                    <a:pt x="5819140" y="377190"/>
                  </a:lnTo>
                  <a:lnTo>
                    <a:pt x="5758180" y="316230"/>
                  </a:lnTo>
                  <a:cubicBezTo>
                    <a:pt x="5753100" y="311150"/>
                    <a:pt x="5753100" y="302260"/>
                    <a:pt x="5758180" y="297180"/>
                  </a:cubicBezTo>
                  <a:cubicBezTo>
                    <a:pt x="5760720" y="294640"/>
                    <a:pt x="5763260" y="293370"/>
                    <a:pt x="5767070" y="293370"/>
                  </a:cubicBezTo>
                  <a:cubicBezTo>
                    <a:pt x="5770880" y="293370"/>
                    <a:pt x="5774690" y="294640"/>
                    <a:pt x="5775960" y="297180"/>
                  </a:cubicBezTo>
                  <a:lnTo>
                    <a:pt x="5836920" y="358140"/>
                  </a:lnTo>
                  <a:lnTo>
                    <a:pt x="5897880" y="297180"/>
                  </a:lnTo>
                  <a:cubicBezTo>
                    <a:pt x="5900420" y="294640"/>
                    <a:pt x="5902960" y="293370"/>
                    <a:pt x="5906770" y="293370"/>
                  </a:cubicBezTo>
                  <a:cubicBezTo>
                    <a:pt x="5910580" y="293370"/>
                    <a:pt x="5914390" y="294640"/>
                    <a:pt x="5915660" y="297180"/>
                  </a:cubicBezTo>
                  <a:cubicBezTo>
                    <a:pt x="5920740" y="302260"/>
                    <a:pt x="5920740" y="311150"/>
                    <a:pt x="5915660" y="316230"/>
                  </a:cubicBezTo>
                  <a:lnTo>
                    <a:pt x="5854700" y="377190"/>
                  </a:lnTo>
                  <a:lnTo>
                    <a:pt x="5915660" y="438150"/>
                  </a:lnTo>
                  <a:cubicBezTo>
                    <a:pt x="5920740" y="443230"/>
                    <a:pt x="5920740" y="452120"/>
                    <a:pt x="5915660" y="457200"/>
                  </a:cubicBezTo>
                  <a:cubicBezTo>
                    <a:pt x="5914390" y="458470"/>
                    <a:pt x="5910580" y="458470"/>
                    <a:pt x="5908040" y="458470"/>
                  </a:cubicBezTo>
                  <a:close/>
                  <a:moveTo>
                    <a:pt x="5346700" y="458470"/>
                  </a:moveTo>
                  <a:cubicBezTo>
                    <a:pt x="5340350" y="458470"/>
                    <a:pt x="5334000" y="452120"/>
                    <a:pt x="5334000" y="445770"/>
                  </a:cubicBezTo>
                  <a:lnTo>
                    <a:pt x="5334000" y="306070"/>
                  </a:lnTo>
                  <a:cubicBezTo>
                    <a:pt x="5334000" y="299720"/>
                    <a:pt x="5339080" y="293370"/>
                    <a:pt x="5346700" y="293370"/>
                  </a:cubicBezTo>
                  <a:lnTo>
                    <a:pt x="5500370" y="293370"/>
                  </a:lnTo>
                  <a:cubicBezTo>
                    <a:pt x="5506720" y="293370"/>
                    <a:pt x="5513070" y="298450"/>
                    <a:pt x="5513070" y="306070"/>
                  </a:cubicBezTo>
                  <a:lnTo>
                    <a:pt x="5513070" y="445770"/>
                  </a:lnTo>
                  <a:cubicBezTo>
                    <a:pt x="5513070" y="452120"/>
                    <a:pt x="5507990" y="458470"/>
                    <a:pt x="5500370" y="458470"/>
                  </a:cubicBezTo>
                  <a:lnTo>
                    <a:pt x="5346700" y="458470"/>
                  </a:lnTo>
                  <a:close/>
                  <a:moveTo>
                    <a:pt x="5488940" y="431800"/>
                  </a:moveTo>
                  <a:lnTo>
                    <a:pt x="5488940" y="351790"/>
                  </a:lnTo>
                  <a:lnTo>
                    <a:pt x="5360670" y="351790"/>
                  </a:lnTo>
                  <a:lnTo>
                    <a:pt x="5360670" y="431800"/>
                  </a:lnTo>
                  <a:lnTo>
                    <a:pt x="5488940" y="431800"/>
                  </a:lnTo>
                  <a:close/>
                  <a:moveTo>
                    <a:pt x="4922520" y="457200"/>
                  </a:moveTo>
                  <a:cubicBezTo>
                    <a:pt x="4916170" y="457200"/>
                    <a:pt x="4911090" y="452120"/>
                    <a:pt x="4911090" y="444500"/>
                  </a:cubicBezTo>
                  <a:cubicBezTo>
                    <a:pt x="4911090" y="436880"/>
                    <a:pt x="4917440" y="431800"/>
                    <a:pt x="4923790" y="431800"/>
                  </a:cubicBezTo>
                  <a:lnTo>
                    <a:pt x="5095240" y="431800"/>
                  </a:lnTo>
                  <a:cubicBezTo>
                    <a:pt x="5102860" y="431800"/>
                    <a:pt x="5107940" y="438150"/>
                    <a:pt x="5107940" y="444500"/>
                  </a:cubicBezTo>
                  <a:cubicBezTo>
                    <a:pt x="5107940" y="450850"/>
                    <a:pt x="5101590" y="457200"/>
                    <a:pt x="5095240" y="457200"/>
                  </a:cubicBezTo>
                  <a:lnTo>
                    <a:pt x="4923790" y="457200"/>
                  </a:lnTo>
                  <a:cubicBezTo>
                    <a:pt x="4925060" y="457200"/>
                    <a:pt x="4923790" y="457200"/>
                    <a:pt x="4922520" y="457200"/>
                  </a:cubicBezTo>
                  <a:close/>
                </a:path>
              </a:pathLst>
            </a:custGeom>
            <a:solidFill>
              <a:srgbClr val="1B1464"/>
            </a:solidFill>
          </p:spPr>
        </p:sp>
      </p:grpSp>
      <p:grpSp>
        <p:nvGrpSpPr>
          <p:cNvPr id="13" name="Group 13"/>
          <p:cNvGrpSpPr>
            <a:grpSpLocks noChangeAspect="1"/>
          </p:cNvGrpSpPr>
          <p:nvPr/>
        </p:nvGrpSpPr>
        <p:grpSpPr>
          <a:xfrm>
            <a:off x="3037137" y="6709772"/>
            <a:ext cx="2308605" cy="2309067"/>
            <a:chOff x="0" y="0"/>
            <a:chExt cx="6348730" cy="6350000"/>
          </a:xfrm>
        </p:grpSpPr>
        <p:sp>
          <p:nvSpPr>
            <p:cNvPr id="14" name="Freeform 14"/>
            <p:cNvSpPr/>
            <p:nvPr/>
          </p:nvSpPr>
          <p:spPr>
            <a:xfrm>
              <a:off x="12700" y="524510"/>
              <a:ext cx="6324600" cy="5814060"/>
            </a:xfrm>
            <a:custGeom>
              <a:avLst/>
              <a:gdLst/>
              <a:ahLst/>
              <a:cxnLst/>
              <a:rect l="l" t="t" r="r" b="b"/>
              <a:pathLst>
                <a:path w="6324600" h="5814060">
                  <a:moveTo>
                    <a:pt x="5095240" y="0"/>
                  </a:moveTo>
                  <a:lnTo>
                    <a:pt x="5412740" y="0"/>
                  </a:lnTo>
                  <a:moveTo>
                    <a:pt x="5412740" y="0"/>
                  </a:moveTo>
                  <a:lnTo>
                    <a:pt x="6324600" y="0"/>
                  </a:lnTo>
                  <a:lnTo>
                    <a:pt x="6324600" y="5441950"/>
                  </a:lnTo>
                  <a:cubicBezTo>
                    <a:pt x="6324600" y="5599430"/>
                    <a:pt x="6225540" y="5735320"/>
                    <a:pt x="6087110" y="5788660"/>
                  </a:cubicBezTo>
                  <a:lnTo>
                    <a:pt x="6087110" y="5814060"/>
                  </a:lnTo>
                  <a:lnTo>
                    <a:pt x="372110" y="5814060"/>
                  </a:lnTo>
                  <a:cubicBezTo>
                    <a:pt x="167640" y="5812790"/>
                    <a:pt x="0" y="5645150"/>
                    <a:pt x="0" y="5440680"/>
                  </a:cubicBezTo>
                  <a:lnTo>
                    <a:pt x="0" y="0"/>
                  </a:lnTo>
                  <a:lnTo>
                    <a:pt x="5095240" y="0"/>
                  </a:lnTo>
                </a:path>
              </a:pathLst>
            </a:custGeom>
            <a:solidFill>
              <a:srgbClr val="000000">
                <a:alpha val="0"/>
              </a:srgbClr>
            </a:solidFill>
            <a:ln w="12700">
              <a:solidFill>
                <a:srgbClr val="000000"/>
              </a:solidFill>
            </a:ln>
          </p:spPr>
        </p:sp>
        <p:sp>
          <p:nvSpPr>
            <p:cNvPr id="15" name="Freeform 15"/>
            <p:cNvSpPr/>
            <p:nvPr/>
          </p:nvSpPr>
          <p:spPr>
            <a:xfrm>
              <a:off x="12700" y="12700"/>
              <a:ext cx="6324600" cy="698500"/>
            </a:xfrm>
            <a:custGeom>
              <a:avLst/>
              <a:gdLst/>
              <a:ahLst/>
              <a:cxnLst/>
              <a:rect l="l" t="t" r="r" b="b"/>
              <a:pathLst>
                <a:path w="6324600" h="698500">
                  <a:moveTo>
                    <a:pt x="6324600" y="372110"/>
                  </a:moveTo>
                  <a:lnTo>
                    <a:pt x="6324600" y="698500"/>
                  </a:lnTo>
                  <a:lnTo>
                    <a:pt x="5259070" y="698500"/>
                  </a:lnTo>
                  <a:moveTo>
                    <a:pt x="5259070" y="698500"/>
                  </a:moveTo>
                  <a:lnTo>
                    <a:pt x="0" y="698500"/>
                  </a:lnTo>
                  <a:lnTo>
                    <a:pt x="0" y="369570"/>
                  </a:lnTo>
                  <a:cubicBezTo>
                    <a:pt x="0" y="165100"/>
                    <a:pt x="165100" y="0"/>
                    <a:pt x="369570" y="0"/>
                  </a:cubicBezTo>
                  <a:lnTo>
                    <a:pt x="5952490" y="0"/>
                  </a:lnTo>
                  <a:cubicBezTo>
                    <a:pt x="6158230" y="0"/>
                    <a:pt x="6324600" y="166370"/>
                    <a:pt x="6324600" y="372110"/>
                  </a:cubicBezTo>
                </a:path>
              </a:pathLst>
            </a:custGeom>
            <a:solidFill>
              <a:srgbClr val="D4C4E9"/>
            </a:solidFill>
          </p:spPr>
        </p:sp>
        <p:sp>
          <p:nvSpPr>
            <p:cNvPr id="16" name="Freeform 16"/>
            <p:cNvSpPr/>
            <p:nvPr/>
          </p:nvSpPr>
          <p:spPr>
            <a:xfrm>
              <a:off x="4870450" y="236220"/>
              <a:ext cx="1106170" cy="279400"/>
            </a:xfrm>
            <a:custGeom>
              <a:avLst/>
              <a:gdLst/>
              <a:ahLst/>
              <a:cxnLst/>
              <a:rect l="l" t="t" r="r" b="b"/>
              <a:pathLst>
                <a:path w="1106170" h="279400">
                  <a:moveTo>
                    <a:pt x="279400" y="0"/>
                  </a:moveTo>
                  <a:lnTo>
                    <a:pt x="0" y="0"/>
                  </a:lnTo>
                  <a:lnTo>
                    <a:pt x="0" y="279400"/>
                  </a:lnTo>
                  <a:lnTo>
                    <a:pt x="279400" y="279400"/>
                  </a:lnTo>
                  <a:lnTo>
                    <a:pt x="279400" y="0"/>
                  </a:lnTo>
                  <a:close/>
                  <a:moveTo>
                    <a:pt x="1106170" y="0"/>
                  </a:moveTo>
                  <a:lnTo>
                    <a:pt x="826770" y="0"/>
                  </a:lnTo>
                  <a:lnTo>
                    <a:pt x="826770" y="279400"/>
                  </a:lnTo>
                  <a:lnTo>
                    <a:pt x="1106170" y="279400"/>
                  </a:lnTo>
                  <a:lnTo>
                    <a:pt x="1106170" y="0"/>
                  </a:lnTo>
                  <a:close/>
                  <a:moveTo>
                    <a:pt x="692150" y="0"/>
                  </a:moveTo>
                  <a:lnTo>
                    <a:pt x="412750" y="0"/>
                  </a:lnTo>
                  <a:lnTo>
                    <a:pt x="412750" y="279400"/>
                  </a:lnTo>
                  <a:lnTo>
                    <a:pt x="692150" y="279400"/>
                  </a:lnTo>
                  <a:lnTo>
                    <a:pt x="692150" y="0"/>
                  </a:lnTo>
                  <a:close/>
                </a:path>
              </a:pathLst>
            </a:custGeom>
            <a:solidFill>
              <a:srgbClr val="FFFFFF"/>
            </a:solidFill>
          </p:spPr>
        </p:sp>
        <p:sp>
          <p:nvSpPr>
            <p:cNvPr id="17" name="Freeform 17"/>
            <p:cNvSpPr/>
            <p:nvPr/>
          </p:nvSpPr>
          <p:spPr>
            <a:xfrm>
              <a:off x="0" y="0"/>
              <a:ext cx="6348730" cy="6350000"/>
            </a:xfrm>
            <a:custGeom>
              <a:avLst/>
              <a:gdLst/>
              <a:ahLst/>
              <a:cxnLst/>
              <a:rect l="l" t="t" r="r" b="b"/>
              <a:pathLst>
                <a:path w="6348730" h="6350000">
                  <a:moveTo>
                    <a:pt x="384810" y="6350000"/>
                  </a:moveTo>
                  <a:cubicBezTo>
                    <a:pt x="172720" y="6350000"/>
                    <a:pt x="0" y="6177280"/>
                    <a:pt x="0" y="5963920"/>
                  </a:cubicBezTo>
                  <a:lnTo>
                    <a:pt x="0" y="384810"/>
                  </a:lnTo>
                  <a:cubicBezTo>
                    <a:pt x="0" y="172720"/>
                    <a:pt x="172720" y="0"/>
                    <a:pt x="384810" y="0"/>
                  </a:cubicBezTo>
                  <a:lnTo>
                    <a:pt x="5965190" y="0"/>
                  </a:lnTo>
                  <a:cubicBezTo>
                    <a:pt x="6068060" y="0"/>
                    <a:pt x="6164580" y="40640"/>
                    <a:pt x="6236970" y="113030"/>
                  </a:cubicBezTo>
                  <a:cubicBezTo>
                    <a:pt x="6309360" y="185420"/>
                    <a:pt x="6348730" y="281940"/>
                    <a:pt x="6347460" y="384810"/>
                  </a:cubicBezTo>
                  <a:lnTo>
                    <a:pt x="6347460" y="5963920"/>
                  </a:lnTo>
                  <a:cubicBezTo>
                    <a:pt x="6347460" y="6122670"/>
                    <a:pt x="6248400" y="6266180"/>
                    <a:pt x="6102350" y="6323330"/>
                  </a:cubicBezTo>
                  <a:cubicBezTo>
                    <a:pt x="6056630" y="6341109"/>
                    <a:pt x="6012180" y="6350000"/>
                    <a:pt x="5962650" y="6350000"/>
                  </a:cubicBezTo>
                  <a:lnTo>
                    <a:pt x="384810" y="6350000"/>
                  </a:lnTo>
                  <a:lnTo>
                    <a:pt x="384810" y="6350000"/>
                  </a:lnTo>
                  <a:close/>
                  <a:moveTo>
                    <a:pt x="25400" y="5963920"/>
                  </a:moveTo>
                  <a:cubicBezTo>
                    <a:pt x="25400" y="6162040"/>
                    <a:pt x="186690" y="6323330"/>
                    <a:pt x="384810" y="6323330"/>
                  </a:cubicBezTo>
                  <a:lnTo>
                    <a:pt x="5963920" y="6323330"/>
                  </a:lnTo>
                  <a:cubicBezTo>
                    <a:pt x="6010910" y="6323330"/>
                    <a:pt x="6052820" y="6315710"/>
                    <a:pt x="6093460" y="6299200"/>
                  </a:cubicBezTo>
                  <a:cubicBezTo>
                    <a:pt x="6229350" y="6247130"/>
                    <a:pt x="6322060" y="6113780"/>
                    <a:pt x="6323330" y="5967730"/>
                  </a:cubicBezTo>
                  <a:lnTo>
                    <a:pt x="6322060" y="5965190"/>
                  </a:lnTo>
                  <a:lnTo>
                    <a:pt x="6322060" y="723900"/>
                  </a:lnTo>
                  <a:lnTo>
                    <a:pt x="25400" y="723900"/>
                  </a:lnTo>
                  <a:lnTo>
                    <a:pt x="25400" y="5963920"/>
                  </a:lnTo>
                  <a:close/>
                  <a:moveTo>
                    <a:pt x="6324600" y="697230"/>
                  </a:moveTo>
                  <a:lnTo>
                    <a:pt x="6324600" y="384810"/>
                  </a:lnTo>
                  <a:cubicBezTo>
                    <a:pt x="6324600" y="186690"/>
                    <a:pt x="6163310" y="25400"/>
                    <a:pt x="5965190" y="25400"/>
                  </a:cubicBezTo>
                  <a:lnTo>
                    <a:pt x="386080" y="25400"/>
                  </a:lnTo>
                  <a:cubicBezTo>
                    <a:pt x="187960" y="25400"/>
                    <a:pt x="26670" y="186690"/>
                    <a:pt x="26670" y="384810"/>
                  </a:cubicBezTo>
                  <a:lnTo>
                    <a:pt x="26670" y="697230"/>
                  </a:lnTo>
                  <a:lnTo>
                    <a:pt x="6324600" y="697230"/>
                  </a:lnTo>
                  <a:close/>
                  <a:moveTo>
                    <a:pt x="5697220" y="527050"/>
                  </a:moveTo>
                  <a:cubicBezTo>
                    <a:pt x="5690870" y="527050"/>
                    <a:pt x="5684520" y="521970"/>
                    <a:pt x="5684520" y="514350"/>
                  </a:cubicBezTo>
                  <a:lnTo>
                    <a:pt x="5684520" y="234950"/>
                  </a:lnTo>
                  <a:cubicBezTo>
                    <a:pt x="5684520" y="228600"/>
                    <a:pt x="5689600" y="222250"/>
                    <a:pt x="5697220" y="222250"/>
                  </a:cubicBezTo>
                  <a:lnTo>
                    <a:pt x="5976620" y="222250"/>
                  </a:lnTo>
                  <a:cubicBezTo>
                    <a:pt x="5980430" y="222250"/>
                    <a:pt x="5984240" y="223520"/>
                    <a:pt x="5986780" y="227330"/>
                  </a:cubicBezTo>
                  <a:cubicBezTo>
                    <a:pt x="5989320" y="229870"/>
                    <a:pt x="5989320" y="232410"/>
                    <a:pt x="5989320" y="236220"/>
                  </a:cubicBezTo>
                  <a:lnTo>
                    <a:pt x="5989320" y="514350"/>
                  </a:lnTo>
                  <a:cubicBezTo>
                    <a:pt x="5989320" y="520700"/>
                    <a:pt x="5984240" y="527050"/>
                    <a:pt x="5976620" y="527050"/>
                  </a:cubicBezTo>
                  <a:lnTo>
                    <a:pt x="5697220" y="527050"/>
                  </a:lnTo>
                  <a:close/>
                  <a:moveTo>
                    <a:pt x="5963920" y="501650"/>
                  </a:moveTo>
                  <a:lnTo>
                    <a:pt x="5963920" y="248920"/>
                  </a:lnTo>
                  <a:lnTo>
                    <a:pt x="5711190" y="248920"/>
                  </a:lnTo>
                  <a:lnTo>
                    <a:pt x="5711190" y="501650"/>
                  </a:lnTo>
                  <a:lnTo>
                    <a:pt x="5963920" y="501650"/>
                  </a:lnTo>
                  <a:close/>
                  <a:moveTo>
                    <a:pt x="5284470" y="527050"/>
                  </a:moveTo>
                  <a:cubicBezTo>
                    <a:pt x="5278120" y="527050"/>
                    <a:pt x="5271770" y="521970"/>
                    <a:pt x="5271770" y="514350"/>
                  </a:cubicBezTo>
                  <a:lnTo>
                    <a:pt x="5271770" y="234950"/>
                  </a:lnTo>
                  <a:cubicBezTo>
                    <a:pt x="5271770" y="228600"/>
                    <a:pt x="5276850" y="222250"/>
                    <a:pt x="5284470" y="222250"/>
                  </a:cubicBezTo>
                  <a:lnTo>
                    <a:pt x="5563870" y="222250"/>
                  </a:lnTo>
                  <a:cubicBezTo>
                    <a:pt x="5567680" y="222250"/>
                    <a:pt x="5571490" y="223520"/>
                    <a:pt x="5574030" y="227330"/>
                  </a:cubicBezTo>
                  <a:cubicBezTo>
                    <a:pt x="5576570" y="229870"/>
                    <a:pt x="5576570" y="232410"/>
                    <a:pt x="5576570" y="236220"/>
                  </a:cubicBezTo>
                  <a:lnTo>
                    <a:pt x="5576570" y="514350"/>
                  </a:lnTo>
                  <a:cubicBezTo>
                    <a:pt x="5576570" y="520700"/>
                    <a:pt x="5571490" y="527050"/>
                    <a:pt x="5563870" y="527050"/>
                  </a:cubicBezTo>
                  <a:lnTo>
                    <a:pt x="5284470" y="527050"/>
                  </a:lnTo>
                  <a:close/>
                  <a:moveTo>
                    <a:pt x="5551170" y="501650"/>
                  </a:moveTo>
                  <a:lnTo>
                    <a:pt x="5551170" y="248920"/>
                  </a:lnTo>
                  <a:lnTo>
                    <a:pt x="5298440" y="248920"/>
                  </a:lnTo>
                  <a:lnTo>
                    <a:pt x="5298440" y="501650"/>
                  </a:lnTo>
                  <a:lnTo>
                    <a:pt x="5551170" y="501650"/>
                  </a:lnTo>
                  <a:close/>
                  <a:moveTo>
                    <a:pt x="4870450" y="527050"/>
                  </a:moveTo>
                  <a:cubicBezTo>
                    <a:pt x="4864100" y="527050"/>
                    <a:pt x="4857750" y="521970"/>
                    <a:pt x="4857750" y="514350"/>
                  </a:cubicBezTo>
                  <a:lnTo>
                    <a:pt x="4857750" y="234950"/>
                  </a:lnTo>
                  <a:cubicBezTo>
                    <a:pt x="4857750" y="228600"/>
                    <a:pt x="4862830" y="222250"/>
                    <a:pt x="4870450" y="222250"/>
                  </a:cubicBezTo>
                  <a:lnTo>
                    <a:pt x="5149850" y="222250"/>
                  </a:lnTo>
                  <a:cubicBezTo>
                    <a:pt x="5153660" y="222250"/>
                    <a:pt x="5157470" y="223520"/>
                    <a:pt x="5160010" y="227330"/>
                  </a:cubicBezTo>
                  <a:cubicBezTo>
                    <a:pt x="5162550" y="229870"/>
                    <a:pt x="5162550" y="232410"/>
                    <a:pt x="5162550" y="236220"/>
                  </a:cubicBezTo>
                  <a:lnTo>
                    <a:pt x="5162550" y="514350"/>
                  </a:lnTo>
                  <a:cubicBezTo>
                    <a:pt x="5162550" y="520700"/>
                    <a:pt x="5157470" y="527050"/>
                    <a:pt x="5149850" y="527050"/>
                  </a:cubicBezTo>
                  <a:lnTo>
                    <a:pt x="4870450" y="527050"/>
                  </a:lnTo>
                  <a:close/>
                  <a:moveTo>
                    <a:pt x="5137150" y="501650"/>
                  </a:moveTo>
                  <a:lnTo>
                    <a:pt x="5137150" y="248920"/>
                  </a:lnTo>
                  <a:lnTo>
                    <a:pt x="4884420" y="248920"/>
                  </a:lnTo>
                  <a:lnTo>
                    <a:pt x="4884420" y="501650"/>
                  </a:lnTo>
                  <a:lnTo>
                    <a:pt x="5137150" y="501650"/>
                  </a:lnTo>
                  <a:close/>
                  <a:moveTo>
                    <a:pt x="5908040" y="458470"/>
                  </a:moveTo>
                  <a:cubicBezTo>
                    <a:pt x="5905500" y="458470"/>
                    <a:pt x="5901690" y="457200"/>
                    <a:pt x="5899150" y="455930"/>
                  </a:cubicBezTo>
                  <a:lnTo>
                    <a:pt x="5838190" y="394970"/>
                  </a:lnTo>
                  <a:lnTo>
                    <a:pt x="5777230" y="455930"/>
                  </a:lnTo>
                  <a:cubicBezTo>
                    <a:pt x="5773420" y="459740"/>
                    <a:pt x="5770880" y="459740"/>
                    <a:pt x="5768340" y="459740"/>
                  </a:cubicBezTo>
                  <a:cubicBezTo>
                    <a:pt x="5765800" y="459740"/>
                    <a:pt x="5761990" y="458470"/>
                    <a:pt x="5759450" y="457200"/>
                  </a:cubicBezTo>
                  <a:cubicBezTo>
                    <a:pt x="5754370" y="450850"/>
                    <a:pt x="5754370" y="443230"/>
                    <a:pt x="5758180" y="438150"/>
                  </a:cubicBezTo>
                  <a:lnTo>
                    <a:pt x="5819140" y="377190"/>
                  </a:lnTo>
                  <a:lnTo>
                    <a:pt x="5758180" y="316230"/>
                  </a:lnTo>
                  <a:cubicBezTo>
                    <a:pt x="5753100" y="311150"/>
                    <a:pt x="5753100" y="302260"/>
                    <a:pt x="5758180" y="297180"/>
                  </a:cubicBezTo>
                  <a:cubicBezTo>
                    <a:pt x="5760720" y="294640"/>
                    <a:pt x="5763260" y="293370"/>
                    <a:pt x="5767070" y="293370"/>
                  </a:cubicBezTo>
                  <a:cubicBezTo>
                    <a:pt x="5770880" y="293370"/>
                    <a:pt x="5774690" y="294640"/>
                    <a:pt x="5775960" y="297180"/>
                  </a:cubicBezTo>
                  <a:lnTo>
                    <a:pt x="5836920" y="358140"/>
                  </a:lnTo>
                  <a:lnTo>
                    <a:pt x="5897880" y="297180"/>
                  </a:lnTo>
                  <a:cubicBezTo>
                    <a:pt x="5900420" y="294640"/>
                    <a:pt x="5902960" y="293370"/>
                    <a:pt x="5906770" y="293370"/>
                  </a:cubicBezTo>
                  <a:cubicBezTo>
                    <a:pt x="5910580" y="293370"/>
                    <a:pt x="5914390" y="294640"/>
                    <a:pt x="5915660" y="297180"/>
                  </a:cubicBezTo>
                  <a:cubicBezTo>
                    <a:pt x="5920740" y="302260"/>
                    <a:pt x="5920740" y="311150"/>
                    <a:pt x="5915660" y="316230"/>
                  </a:cubicBezTo>
                  <a:lnTo>
                    <a:pt x="5854700" y="377190"/>
                  </a:lnTo>
                  <a:lnTo>
                    <a:pt x="5915660" y="438150"/>
                  </a:lnTo>
                  <a:cubicBezTo>
                    <a:pt x="5920740" y="443230"/>
                    <a:pt x="5920740" y="452120"/>
                    <a:pt x="5915660" y="457200"/>
                  </a:cubicBezTo>
                  <a:cubicBezTo>
                    <a:pt x="5914390" y="458470"/>
                    <a:pt x="5910580" y="458470"/>
                    <a:pt x="5908040" y="458470"/>
                  </a:cubicBezTo>
                  <a:close/>
                  <a:moveTo>
                    <a:pt x="5346700" y="458470"/>
                  </a:moveTo>
                  <a:cubicBezTo>
                    <a:pt x="5340350" y="458470"/>
                    <a:pt x="5334000" y="452120"/>
                    <a:pt x="5334000" y="445770"/>
                  </a:cubicBezTo>
                  <a:lnTo>
                    <a:pt x="5334000" y="306070"/>
                  </a:lnTo>
                  <a:cubicBezTo>
                    <a:pt x="5334000" y="299720"/>
                    <a:pt x="5339080" y="293370"/>
                    <a:pt x="5346700" y="293370"/>
                  </a:cubicBezTo>
                  <a:lnTo>
                    <a:pt x="5500370" y="293370"/>
                  </a:lnTo>
                  <a:cubicBezTo>
                    <a:pt x="5506720" y="293370"/>
                    <a:pt x="5513070" y="298450"/>
                    <a:pt x="5513070" y="306070"/>
                  </a:cubicBezTo>
                  <a:lnTo>
                    <a:pt x="5513070" y="445770"/>
                  </a:lnTo>
                  <a:cubicBezTo>
                    <a:pt x="5513070" y="452120"/>
                    <a:pt x="5507990" y="458470"/>
                    <a:pt x="5500370" y="458470"/>
                  </a:cubicBezTo>
                  <a:lnTo>
                    <a:pt x="5346700" y="458470"/>
                  </a:lnTo>
                  <a:close/>
                  <a:moveTo>
                    <a:pt x="5488940" y="431800"/>
                  </a:moveTo>
                  <a:lnTo>
                    <a:pt x="5488940" y="351790"/>
                  </a:lnTo>
                  <a:lnTo>
                    <a:pt x="5360670" y="351790"/>
                  </a:lnTo>
                  <a:lnTo>
                    <a:pt x="5360670" y="431800"/>
                  </a:lnTo>
                  <a:lnTo>
                    <a:pt x="5488940" y="431800"/>
                  </a:lnTo>
                  <a:close/>
                  <a:moveTo>
                    <a:pt x="4922520" y="457200"/>
                  </a:moveTo>
                  <a:cubicBezTo>
                    <a:pt x="4916170" y="457200"/>
                    <a:pt x="4911090" y="452120"/>
                    <a:pt x="4911090" y="444500"/>
                  </a:cubicBezTo>
                  <a:cubicBezTo>
                    <a:pt x="4911090" y="436880"/>
                    <a:pt x="4917440" y="431800"/>
                    <a:pt x="4923790" y="431800"/>
                  </a:cubicBezTo>
                  <a:lnTo>
                    <a:pt x="5095240" y="431800"/>
                  </a:lnTo>
                  <a:cubicBezTo>
                    <a:pt x="5102860" y="431800"/>
                    <a:pt x="5107940" y="438150"/>
                    <a:pt x="5107940" y="444500"/>
                  </a:cubicBezTo>
                  <a:cubicBezTo>
                    <a:pt x="5107940" y="450850"/>
                    <a:pt x="5101590" y="457200"/>
                    <a:pt x="5095240" y="457200"/>
                  </a:cubicBezTo>
                  <a:lnTo>
                    <a:pt x="4923790" y="457200"/>
                  </a:lnTo>
                  <a:cubicBezTo>
                    <a:pt x="4925060" y="457200"/>
                    <a:pt x="4923790" y="457200"/>
                    <a:pt x="4922520" y="457200"/>
                  </a:cubicBezTo>
                  <a:close/>
                </a:path>
              </a:pathLst>
            </a:custGeom>
            <a:solidFill>
              <a:srgbClr val="1B1464"/>
            </a:solidFill>
          </p:spPr>
        </p:sp>
      </p:grpSp>
      <p:grpSp>
        <p:nvGrpSpPr>
          <p:cNvPr id="18" name="Group 18"/>
          <p:cNvGrpSpPr>
            <a:grpSpLocks noChangeAspect="1"/>
          </p:cNvGrpSpPr>
          <p:nvPr/>
        </p:nvGrpSpPr>
        <p:grpSpPr>
          <a:xfrm>
            <a:off x="5641017" y="6709772"/>
            <a:ext cx="2308605" cy="2309067"/>
            <a:chOff x="0" y="0"/>
            <a:chExt cx="6348730" cy="6350000"/>
          </a:xfrm>
        </p:grpSpPr>
        <p:sp>
          <p:nvSpPr>
            <p:cNvPr id="19" name="Freeform 19"/>
            <p:cNvSpPr/>
            <p:nvPr/>
          </p:nvSpPr>
          <p:spPr>
            <a:xfrm>
              <a:off x="12700" y="524510"/>
              <a:ext cx="6324600" cy="5814060"/>
            </a:xfrm>
            <a:custGeom>
              <a:avLst/>
              <a:gdLst/>
              <a:ahLst/>
              <a:cxnLst/>
              <a:rect l="l" t="t" r="r" b="b"/>
              <a:pathLst>
                <a:path w="6324600" h="5814060">
                  <a:moveTo>
                    <a:pt x="5095240" y="0"/>
                  </a:moveTo>
                  <a:lnTo>
                    <a:pt x="5412740" y="0"/>
                  </a:lnTo>
                  <a:moveTo>
                    <a:pt x="5412740" y="0"/>
                  </a:moveTo>
                  <a:lnTo>
                    <a:pt x="6324600" y="0"/>
                  </a:lnTo>
                  <a:lnTo>
                    <a:pt x="6324600" y="5441950"/>
                  </a:lnTo>
                  <a:cubicBezTo>
                    <a:pt x="6324600" y="5599430"/>
                    <a:pt x="6225540" y="5735320"/>
                    <a:pt x="6087110" y="5788660"/>
                  </a:cubicBezTo>
                  <a:lnTo>
                    <a:pt x="6087110" y="5814060"/>
                  </a:lnTo>
                  <a:lnTo>
                    <a:pt x="372110" y="5814060"/>
                  </a:lnTo>
                  <a:cubicBezTo>
                    <a:pt x="167640" y="5812790"/>
                    <a:pt x="0" y="5645150"/>
                    <a:pt x="0" y="5440680"/>
                  </a:cubicBezTo>
                  <a:lnTo>
                    <a:pt x="0" y="0"/>
                  </a:lnTo>
                  <a:lnTo>
                    <a:pt x="5095240" y="0"/>
                  </a:lnTo>
                </a:path>
              </a:pathLst>
            </a:custGeom>
            <a:solidFill>
              <a:srgbClr val="000000">
                <a:alpha val="0"/>
              </a:srgbClr>
            </a:solidFill>
            <a:ln w="12700">
              <a:solidFill>
                <a:srgbClr val="000000"/>
              </a:solidFill>
            </a:ln>
          </p:spPr>
        </p:sp>
        <p:sp>
          <p:nvSpPr>
            <p:cNvPr id="20" name="Freeform 20"/>
            <p:cNvSpPr/>
            <p:nvPr/>
          </p:nvSpPr>
          <p:spPr>
            <a:xfrm>
              <a:off x="12700" y="12700"/>
              <a:ext cx="6324600" cy="698500"/>
            </a:xfrm>
            <a:custGeom>
              <a:avLst/>
              <a:gdLst/>
              <a:ahLst/>
              <a:cxnLst/>
              <a:rect l="l" t="t" r="r" b="b"/>
              <a:pathLst>
                <a:path w="6324600" h="698500">
                  <a:moveTo>
                    <a:pt x="6324600" y="372110"/>
                  </a:moveTo>
                  <a:lnTo>
                    <a:pt x="6324600" y="698500"/>
                  </a:lnTo>
                  <a:lnTo>
                    <a:pt x="5259070" y="698500"/>
                  </a:lnTo>
                  <a:moveTo>
                    <a:pt x="5259070" y="698500"/>
                  </a:moveTo>
                  <a:lnTo>
                    <a:pt x="0" y="698500"/>
                  </a:lnTo>
                  <a:lnTo>
                    <a:pt x="0" y="369570"/>
                  </a:lnTo>
                  <a:cubicBezTo>
                    <a:pt x="0" y="165100"/>
                    <a:pt x="165100" y="0"/>
                    <a:pt x="369570" y="0"/>
                  </a:cubicBezTo>
                  <a:lnTo>
                    <a:pt x="5952490" y="0"/>
                  </a:lnTo>
                  <a:cubicBezTo>
                    <a:pt x="6158230" y="0"/>
                    <a:pt x="6324600" y="166370"/>
                    <a:pt x="6324600" y="372110"/>
                  </a:cubicBezTo>
                </a:path>
              </a:pathLst>
            </a:custGeom>
            <a:solidFill>
              <a:srgbClr val="D4C4E9"/>
            </a:solidFill>
          </p:spPr>
        </p:sp>
        <p:sp>
          <p:nvSpPr>
            <p:cNvPr id="21" name="Freeform 21"/>
            <p:cNvSpPr/>
            <p:nvPr/>
          </p:nvSpPr>
          <p:spPr>
            <a:xfrm>
              <a:off x="4870450" y="236220"/>
              <a:ext cx="1106170" cy="279400"/>
            </a:xfrm>
            <a:custGeom>
              <a:avLst/>
              <a:gdLst/>
              <a:ahLst/>
              <a:cxnLst/>
              <a:rect l="l" t="t" r="r" b="b"/>
              <a:pathLst>
                <a:path w="1106170" h="279400">
                  <a:moveTo>
                    <a:pt x="279400" y="0"/>
                  </a:moveTo>
                  <a:lnTo>
                    <a:pt x="0" y="0"/>
                  </a:lnTo>
                  <a:lnTo>
                    <a:pt x="0" y="279400"/>
                  </a:lnTo>
                  <a:lnTo>
                    <a:pt x="279400" y="279400"/>
                  </a:lnTo>
                  <a:lnTo>
                    <a:pt x="279400" y="0"/>
                  </a:lnTo>
                  <a:close/>
                  <a:moveTo>
                    <a:pt x="1106170" y="0"/>
                  </a:moveTo>
                  <a:lnTo>
                    <a:pt x="826770" y="0"/>
                  </a:lnTo>
                  <a:lnTo>
                    <a:pt x="826770" y="279400"/>
                  </a:lnTo>
                  <a:lnTo>
                    <a:pt x="1106170" y="279400"/>
                  </a:lnTo>
                  <a:lnTo>
                    <a:pt x="1106170" y="0"/>
                  </a:lnTo>
                  <a:close/>
                  <a:moveTo>
                    <a:pt x="692150" y="0"/>
                  </a:moveTo>
                  <a:lnTo>
                    <a:pt x="412750" y="0"/>
                  </a:lnTo>
                  <a:lnTo>
                    <a:pt x="412750" y="279400"/>
                  </a:lnTo>
                  <a:lnTo>
                    <a:pt x="692150" y="279400"/>
                  </a:lnTo>
                  <a:lnTo>
                    <a:pt x="692150" y="0"/>
                  </a:lnTo>
                  <a:close/>
                </a:path>
              </a:pathLst>
            </a:custGeom>
            <a:solidFill>
              <a:srgbClr val="FFFFFF"/>
            </a:solidFill>
          </p:spPr>
        </p:sp>
        <p:sp>
          <p:nvSpPr>
            <p:cNvPr id="22" name="Freeform 22"/>
            <p:cNvSpPr/>
            <p:nvPr/>
          </p:nvSpPr>
          <p:spPr>
            <a:xfrm>
              <a:off x="0" y="0"/>
              <a:ext cx="6348730" cy="6350000"/>
            </a:xfrm>
            <a:custGeom>
              <a:avLst/>
              <a:gdLst/>
              <a:ahLst/>
              <a:cxnLst/>
              <a:rect l="l" t="t" r="r" b="b"/>
              <a:pathLst>
                <a:path w="6348730" h="6350000">
                  <a:moveTo>
                    <a:pt x="384810" y="6350000"/>
                  </a:moveTo>
                  <a:cubicBezTo>
                    <a:pt x="172720" y="6350000"/>
                    <a:pt x="0" y="6177280"/>
                    <a:pt x="0" y="5963920"/>
                  </a:cubicBezTo>
                  <a:lnTo>
                    <a:pt x="0" y="384810"/>
                  </a:lnTo>
                  <a:cubicBezTo>
                    <a:pt x="0" y="172720"/>
                    <a:pt x="172720" y="0"/>
                    <a:pt x="384810" y="0"/>
                  </a:cubicBezTo>
                  <a:lnTo>
                    <a:pt x="5965190" y="0"/>
                  </a:lnTo>
                  <a:cubicBezTo>
                    <a:pt x="6068060" y="0"/>
                    <a:pt x="6164580" y="40640"/>
                    <a:pt x="6236970" y="113030"/>
                  </a:cubicBezTo>
                  <a:cubicBezTo>
                    <a:pt x="6309360" y="185420"/>
                    <a:pt x="6348730" y="281940"/>
                    <a:pt x="6347460" y="384810"/>
                  </a:cubicBezTo>
                  <a:lnTo>
                    <a:pt x="6347460" y="5963920"/>
                  </a:lnTo>
                  <a:cubicBezTo>
                    <a:pt x="6347460" y="6122670"/>
                    <a:pt x="6248400" y="6266180"/>
                    <a:pt x="6102350" y="6323330"/>
                  </a:cubicBezTo>
                  <a:cubicBezTo>
                    <a:pt x="6056630" y="6341109"/>
                    <a:pt x="6012180" y="6350000"/>
                    <a:pt x="5962650" y="6350000"/>
                  </a:cubicBezTo>
                  <a:lnTo>
                    <a:pt x="384810" y="6350000"/>
                  </a:lnTo>
                  <a:lnTo>
                    <a:pt x="384810" y="6350000"/>
                  </a:lnTo>
                  <a:close/>
                  <a:moveTo>
                    <a:pt x="25400" y="5963920"/>
                  </a:moveTo>
                  <a:cubicBezTo>
                    <a:pt x="25400" y="6162040"/>
                    <a:pt x="186690" y="6323330"/>
                    <a:pt x="384810" y="6323330"/>
                  </a:cubicBezTo>
                  <a:lnTo>
                    <a:pt x="5963920" y="6323330"/>
                  </a:lnTo>
                  <a:cubicBezTo>
                    <a:pt x="6010910" y="6323330"/>
                    <a:pt x="6052820" y="6315710"/>
                    <a:pt x="6093460" y="6299200"/>
                  </a:cubicBezTo>
                  <a:cubicBezTo>
                    <a:pt x="6229350" y="6247130"/>
                    <a:pt x="6322060" y="6113780"/>
                    <a:pt x="6323330" y="5967730"/>
                  </a:cubicBezTo>
                  <a:lnTo>
                    <a:pt x="6322060" y="5965190"/>
                  </a:lnTo>
                  <a:lnTo>
                    <a:pt x="6322060" y="723900"/>
                  </a:lnTo>
                  <a:lnTo>
                    <a:pt x="25400" y="723900"/>
                  </a:lnTo>
                  <a:lnTo>
                    <a:pt x="25400" y="5963920"/>
                  </a:lnTo>
                  <a:close/>
                  <a:moveTo>
                    <a:pt x="6324600" y="697230"/>
                  </a:moveTo>
                  <a:lnTo>
                    <a:pt x="6324600" y="384810"/>
                  </a:lnTo>
                  <a:cubicBezTo>
                    <a:pt x="6324600" y="186690"/>
                    <a:pt x="6163310" y="25400"/>
                    <a:pt x="5965190" y="25400"/>
                  </a:cubicBezTo>
                  <a:lnTo>
                    <a:pt x="386080" y="25400"/>
                  </a:lnTo>
                  <a:cubicBezTo>
                    <a:pt x="187960" y="25400"/>
                    <a:pt x="26670" y="186690"/>
                    <a:pt x="26670" y="384810"/>
                  </a:cubicBezTo>
                  <a:lnTo>
                    <a:pt x="26670" y="697230"/>
                  </a:lnTo>
                  <a:lnTo>
                    <a:pt x="6324600" y="697230"/>
                  </a:lnTo>
                  <a:close/>
                  <a:moveTo>
                    <a:pt x="5697220" y="527050"/>
                  </a:moveTo>
                  <a:cubicBezTo>
                    <a:pt x="5690870" y="527050"/>
                    <a:pt x="5684520" y="521970"/>
                    <a:pt x="5684520" y="514350"/>
                  </a:cubicBezTo>
                  <a:lnTo>
                    <a:pt x="5684520" y="234950"/>
                  </a:lnTo>
                  <a:cubicBezTo>
                    <a:pt x="5684520" y="228600"/>
                    <a:pt x="5689600" y="222250"/>
                    <a:pt x="5697220" y="222250"/>
                  </a:cubicBezTo>
                  <a:lnTo>
                    <a:pt x="5976620" y="222250"/>
                  </a:lnTo>
                  <a:cubicBezTo>
                    <a:pt x="5980430" y="222250"/>
                    <a:pt x="5984240" y="223520"/>
                    <a:pt x="5986780" y="227330"/>
                  </a:cubicBezTo>
                  <a:cubicBezTo>
                    <a:pt x="5989320" y="229870"/>
                    <a:pt x="5989320" y="232410"/>
                    <a:pt x="5989320" y="236220"/>
                  </a:cubicBezTo>
                  <a:lnTo>
                    <a:pt x="5989320" y="514350"/>
                  </a:lnTo>
                  <a:cubicBezTo>
                    <a:pt x="5989320" y="520700"/>
                    <a:pt x="5984240" y="527050"/>
                    <a:pt x="5976620" y="527050"/>
                  </a:cubicBezTo>
                  <a:lnTo>
                    <a:pt x="5697220" y="527050"/>
                  </a:lnTo>
                  <a:close/>
                  <a:moveTo>
                    <a:pt x="5963920" y="501650"/>
                  </a:moveTo>
                  <a:lnTo>
                    <a:pt x="5963920" y="248920"/>
                  </a:lnTo>
                  <a:lnTo>
                    <a:pt x="5711190" y="248920"/>
                  </a:lnTo>
                  <a:lnTo>
                    <a:pt x="5711190" y="501650"/>
                  </a:lnTo>
                  <a:lnTo>
                    <a:pt x="5963920" y="501650"/>
                  </a:lnTo>
                  <a:close/>
                  <a:moveTo>
                    <a:pt x="5284470" y="527050"/>
                  </a:moveTo>
                  <a:cubicBezTo>
                    <a:pt x="5278120" y="527050"/>
                    <a:pt x="5271770" y="521970"/>
                    <a:pt x="5271770" y="514350"/>
                  </a:cubicBezTo>
                  <a:lnTo>
                    <a:pt x="5271770" y="234950"/>
                  </a:lnTo>
                  <a:cubicBezTo>
                    <a:pt x="5271770" y="228600"/>
                    <a:pt x="5276850" y="222250"/>
                    <a:pt x="5284470" y="222250"/>
                  </a:cubicBezTo>
                  <a:lnTo>
                    <a:pt x="5563870" y="222250"/>
                  </a:lnTo>
                  <a:cubicBezTo>
                    <a:pt x="5567680" y="222250"/>
                    <a:pt x="5571490" y="223520"/>
                    <a:pt x="5574030" y="227330"/>
                  </a:cubicBezTo>
                  <a:cubicBezTo>
                    <a:pt x="5576570" y="229870"/>
                    <a:pt x="5576570" y="232410"/>
                    <a:pt x="5576570" y="236220"/>
                  </a:cubicBezTo>
                  <a:lnTo>
                    <a:pt x="5576570" y="514350"/>
                  </a:lnTo>
                  <a:cubicBezTo>
                    <a:pt x="5576570" y="520700"/>
                    <a:pt x="5571490" y="527050"/>
                    <a:pt x="5563870" y="527050"/>
                  </a:cubicBezTo>
                  <a:lnTo>
                    <a:pt x="5284470" y="527050"/>
                  </a:lnTo>
                  <a:close/>
                  <a:moveTo>
                    <a:pt x="5551170" y="501650"/>
                  </a:moveTo>
                  <a:lnTo>
                    <a:pt x="5551170" y="248920"/>
                  </a:lnTo>
                  <a:lnTo>
                    <a:pt x="5298440" y="248920"/>
                  </a:lnTo>
                  <a:lnTo>
                    <a:pt x="5298440" y="501650"/>
                  </a:lnTo>
                  <a:lnTo>
                    <a:pt x="5551170" y="501650"/>
                  </a:lnTo>
                  <a:close/>
                  <a:moveTo>
                    <a:pt x="4870450" y="527050"/>
                  </a:moveTo>
                  <a:cubicBezTo>
                    <a:pt x="4864100" y="527050"/>
                    <a:pt x="4857750" y="521970"/>
                    <a:pt x="4857750" y="514350"/>
                  </a:cubicBezTo>
                  <a:lnTo>
                    <a:pt x="4857750" y="234950"/>
                  </a:lnTo>
                  <a:cubicBezTo>
                    <a:pt x="4857750" y="228600"/>
                    <a:pt x="4862830" y="222250"/>
                    <a:pt x="4870450" y="222250"/>
                  </a:cubicBezTo>
                  <a:lnTo>
                    <a:pt x="5149850" y="222250"/>
                  </a:lnTo>
                  <a:cubicBezTo>
                    <a:pt x="5153660" y="222250"/>
                    <a:pt x="5157470" y="223520"/>
                    <a:pt x="5160010" y="227330"/>
                  </a:cubicBezTo>
                  <a:cubicBezTo>
                    <a:pt x="5162550" y="229870"/>
                    <a:pt x="5162550" y="232410"/>
                    <a:pt x="5162550" y="236220"/>
                  </a:cubicBezTo>
                  <a:lnTo>
                    <a:pt x="5162550" y="514350"/>
                  </a:lnTo>
                  <a:cubicBezTo>
                    <a:pt x="5162550" y="520700"/>
                    <a:pt x="5157470" y="527050"/>
                    <a:pt x="5149850" y="527050"/>
                  </a:cubicBezTo>
                  <a:lnTo>
                    <a:pt x="4870450" y="527050"/>
                  </a:lnTo>
                  <a:close/>
                  <a:moveTo>
                    <a:pt x="5137150" y="501650"/>
                  </a:moveTo>
                  <a:lnTo>
                    <a:pt x="5137150" y="248920"/>
                  </a:lnTo>
                  <a:lnTo>
                    <a:pt x="4884420" y="248920"/>
                  </a:lnTo>
                  <a:lnTo>
                    <a:pt x="4884420" y="501650"/>
                  </a:lnTo>
                  <a:lnTo>
                    <a:pt x="5137150" y="501650"/>
                  </a:lnTo>
                  <a:close/>
                  <a:moveTo>
                    <a:pt x="5908040" y="458470"/>
                  </a:moveTo>
                  <a:cubicBezTo>
                    <a:pt x="5905500" y="458470"/>
                    <a:pt x="5901690" y="457200"/>
                    <a:pt x="5899150" y="455930"/>
                  </a:cubicBezTo>
                  <a:lnTo>
                    <a:pt x="5838190" y="394970"/>
                  </a:lnTo>
                  <a:lnTo>
                    <a:pt x="5777230" y="455930"/>
                  </a:lnTo>
                  <a:cubicBezTo>
                    <a:pt x="5773420" y="459740"/>
                    <a:pt x="5770880" y="459740"/>
                    <a:pt x="5768340" y="459740"/>
                  </a:cubicBezTo>
                  <a:cubicBezTo>
                    <a:pt x="5765800" y="459740"/>
                    <a:pt x="5761990" y="458470"/>
                    <a:pt x="5759450" y="457200"/>
                  </a:cubicBezTo>
                  <a:cubicBezTo>
                    <a:pt x="5754370" y="450850"/>
                    <a:pt x="5754370" y="443230"/>
                    <a:pt x="5758180" y="438150"/>
                  </a:cubicBezTo>
                  <a:lnTo>
                    <a:pt x="5819140" y="377190"/>
                  </a:lnTo>
                  <a:lnTo>
                    <a:pt x="5758180" y="316230"/>
                  </a:lnTo>
                  <a:cubicBezTo>
                    <a:pt x="5753100" y="311150"/>
                    <a:pt x="5753100" y="302260"/>
                    <a:pt x="5758180" y="297180"/>
                  </a:cubicBezTo>
                  <a:cubicBezTo>
                    <a:pt x="5760720" y="294640"/>
                    <a:pt x="5763260" y="293370"/>
                    <a:pt x="5767070" y="293370"/>
                  </a:cubicBezTo>
                  <a:cubicBezTo>
                    <a:pt x="5770880" y="293370"/>
                    <a:pt x="5774690" y="294640"/>
                    <a:pt x="5775960" y="297180"/>
                  </a:cubicBezTo>
                  <a:lnTo>
                    <a:pt x="5836920" y="358140"/>
                  </a:lnTo>
                  <a:lnTo>
                    <a:pt x="5897880" y="297180"/>
                  </a:lnTo>
                  <a:cubicBezTo>
                    <a:pt x="5900420" y="294640"/>
                    <a:pt x="5902960" y="293370"/>
                    <a:pt x="5906770" y="293370"/>
                  </a:cubicBezTo>
                  <a:cubicBezTo>
                    <a:pt x="5910580" y="293370"/>
                    <a:pt x="5914390" y="294640"/>
                    <a:pt x="5915660" y="297180"/>
                  </a:cubicBezTo>
                  <a:cubicBezTo>
                    <a:pt x="5920740" y="302260"/>
                    <a:pt x="5920740" y="311150"/>
                    <a:pt x="5915660" y="316230"/>
                  </a:cubicBezTo>
                  <a:lnTo>
                    <a:pt x="5854700" y="377190"/>
                  </a:lnTo>
                  <a:lnTo>
                    <a:pt x="5915660" y="438150"/>
                  </a:lnTo>
                  <a:cubicBezTo>
                    <a:pt x="5920740" y="443230"/>
                    <a:pt x="5920740" y="452120"/>
                    <a:pt x="5915660" y="457200"/>
                  </a:cubicBezTo>
                  <a:cubicBezTo>
                    <a:pt x="5914390" y="458470"/>
                    <a:pt x="5910580" y="458470"/>
                    <a:pt x="5908040" y="458470"/>
                  </a:cubicBezTo>
                  <a:close/>
                  <a:moveTo>
                    <a:pt x="5346700" y="458470"/>
                  </a:moveTo>
                  <a:cubicBezTo>
                    <a:pt x="5340350" y="458470"/>
                    <a:pt x="5334000" y="452120"/>
                    <a:pt x="5334000" y="445770"/>
                  </a:cubicBezTo>
                  <a:lnTo>
                    <a:pt x="5334000" y="306070"/>
                  </a:lnTo>
                  <a:cubicBezTo>
                    <a:pt x="5334000" y="299720"/>
                    <a:pt x="5339080" y="293370"/>
                    <a:pt x="5346700" y="293370"/>
                  </a:cubicBezTo>
                  <a:lnTo>
                    <a:pt x="5500370" y="293370"/>
                  </a:lnTo>
                  <a:cubicBezTo>
                    <a:pt x="5506720" y="293370"/>
                    <a:pt x="5513070" y="298450"/>
                    <a:pt x="5513070" y="306070"/>
                  </a:cubicBezTo>
                  <a:lnTo>
                    <a:pt x="5513070" y="445770"/>
                  </a:lnTo>
                  <a:cubicBezTo>
                    <a:pt x="5513070" y="452120"/>
                    <a:pt x="5507990" y="458470"/>
                    <a:pt x="5500370" y="458470"/>
                  </a:cubicBezTo>
                  <a:lnTo>
                    <a:pt x="5346700" y="458470"/>
                  </a:lnTo>
                  <a:close/>
                  <a:moveTo>
                    <a:pt x="5488940" y="431800"/>
                  </a:moveTo>
                  <a:lnTo>
                    <a:pt x="5488940" y="351790"/>
                  </a:lnTo>
                  <a:lnTo>
                    <a:pt x="5360670" y="351790"/>
                  </a:lnTo>
                  <a:lnTo>
                    <a:pt x="5360670" y="431800"/>
                  </a:lnTo>
                  <a:lnTo>
                    <a:pt x="5488940" y="431800"/>
                  </a:lnTo>
                  <a:close/>
                  <a:moveTo>
                    <a:pt x="4922520" y="457200"/>
                  </a:moveTo>
                  <a:cubicBezTo>
                    <a:pt x="4916170" y="457200"/>
                    <a:pt x="4911090" y="452120"/>
                    <a:pt x="4911090" y="444500"/>
                  </a:cubicBezTo>
                  <a:cubicBezTo>
                    <a:pt x="4911090" y="436880"/>
                    <a:pt x="4917440" y="431800"/>
                    <a:pt x="4923790" y="431800"/>
                  </a:cubicBezTo>
                  <a:lnTo>
                    <a:pt x="5095240" y="431800"/>
                  </a:lnTo>
                  <a:cubicBezTo>
                    <a:pt x="5102860" y="431800"/>
                    <a:pt x="5107940" y="438150"/>
                    <a:pt x="5107940" y="444500"/>
                  </a:cubicBezTo>
                  <a:cubicBezTo>
                    <a:pt x="5107940" y="450850"/>
                    <a:pt x="5101590" y="457200"/>
                    <a:pt x="5095240" y="457200"/>
                  </a:cubicBezTo>
                  <a:lnTo>
                    <a:pt x="4923790" y="457200"/>
                  </a:lnTo>
                  <a:cubicBezTo>
                    <a:pt x="4925060" y="457200"/>
                    <a:pt x="4923790" y="457200"/>
                    <a:pt x="4922520" y="457200"/>
                  </a:cubicBezTo>
                  <a:close/>
                </a:path>
              </a:pathLst>
            </a:custGeom>
            <a:solidFill>
              <a:srgbClr val="1B1464"/>
            </a:solidFill>
          </p:spPr>
        </p:sp>
      </p:grpSp>
      <p:grpSp>
        <p:nvGrpSpPr>
          <p:cNvPr id="23" name="Group 23"/>
          <p:cNvGrpSpPr>
            <a:grpSpLocks noChangeAspect="1"/>
          </p:cNvGrpSpPr>
          <p:nvPr/>
        </p:nvGrpSpPr>
        <p:grpSpPr>
          <a:xfrm>
            <a:off x="8244897" y="6709772"/>
            <a:ext cx="2308605" cy="2309067"/>
            <a:chOff x="0" y="0"/>
            <a:chExt cx="6348730" cy="6350000"/>
          </a:xfrm>
        </p:grpSpPr>
        <p:sp>
          <p:nvSpPr>
            <p:cNvPr id="24" name="Freeform 24"/>
            <p:cNvSpPr/>
            <p:nvPr/>
          </p:nvSpPr>
          <p:spPr>
            <a:xfrm>
              <a:off x="12700" y="524510"/>
              <a:ext cx="6324600" cy="5814060"/>
            </a:xfrm>
            <a:custGeom>
              <a:avLst/>
              <a:gdLst/>
              <a:ahLst/>
              <a:cxnLst/>
              <a:rect l="l" t="t" r="r" b="b"/>
              <a:pathLst>
                <a:path w="6324600" h="5814060">
                  <a:moveTo>
                    <a:pt x="5095240" y="0"/>
                  </a:moveTo>
                  <a:lnTo>
                    <a:pt x="5412740" y="0"/>
                  </a:lnTo>
                  <a:moveTo>
                    <a:pt x="5412740" y="0"/>
                  </a:moveTo>
                  <a:lnTo>
                    <a:pt x="6324600" y="0"/>
                  </a:lnTo>
                  <a:lnTo>
                    <a:pt x="6324600" y="5441950"/>
                  </a:lnTo>
                  <a:cubicBezTo>
                    <a:pt x="6324600" y="5599430"/>
                    <a:pt x="6225540" y="5735320"/>
                    <a:pt x="6087110" y="5788660"/>
                  </a:cubicBezTo>
                  <a:lnTo>
                    <a:pt x="6087110" y="5814060"/>
                  </a:lnTo>
                  <a:lnTo>
                    <a:pt x="372110" y="5814060"/>
                  </a:lnTo>
                  <a:cubicBezTo>
                    <a:pt x="167640" y="5812790"/>
                    <a:pt x="0" y="5645150"/>
                    <a:pt x="0" y="5440680"/>
                  </a:cubicBezTo>
                  <a:lnTo>
                    <a:pt x="0" y="0"/>
                  </a:lnTo>
                  <a:lnTo>
                    <a:pt x="5095240" y="0"/>
                  </a:lnTo>
                </a:path>
              </a:pathLst>
            </a:custGeom>
            <a:solidFill>
              <a:srgbClr val="000000">
                <a:alpha val="0"/>
              </a:srgbClr>
            </a:solidFill>
            <a:ln w="12700">
              <a:solidFill>
                <a:srgbClr val="000000"/>
              </a:solidFill>
            </a:ln>
          </p:spPr>
        </p:sp>
        <p:sp>
          <p:nvSpPr>
            <p:cNvPr id="25" name="Freeform 25"/>
            <p:cNvSpPr/>
            <p:nvPr/>
          </p:nvSpPr>
          <p:spPr>
            <a:xfrm>
              <a:off x="12700" y="12700"/>
              <a:ext cx="6324600" cy="698500"/>
            </a:xfrm>
            <a:custGeom>
              <a:avLst/>
              <a:gdLst/>
              <a:ahLst/>
              <a:cxnLst/>
              <a:rect l="l" t="t" r="r" b="b"/>
              <a:pathLst>
                <a:path w="6324600" h="698500">
                  <a:moveTo>
                    <a:pt x="6324600" y="372110"/>
                  </a:moveTo>
                  <a:lnTo>
                    <a:pt x="6324600" y="698500"/>
                  </a:lnTo>
                  <a:lnTo>
                    <a:pt x="5259070" y="698500"/>
                  </a:lnTo>
                  <a:moveTo>
                    <a:pt x="5259070" y="698500"/>
                  </a:moveTo>
                  <a:lnTo>
                    <a:pt x="0" y="698500"/>
                  </a:lnTo>
                  <a:lnTo>
                    <a:pt x="0" y="369570"/>
                  </a:lnTo>
                  <a:cubicBezTo>
                    <a:pt x="0" y="165100"/>
                    <a:pt x="165100" y="0"/>
                    <a:pt x="369570" y="0"/>
                  </a:cubicBezTo>
                  <a:lnTo>
                    <a:pt x="5952490" y="0"/>
                  </a:lnTo>
                  <a:cubicBezTo>
                    <a:pt x="6158230" y="0"/>
                    <a:pt x="6324600" y="166370"/>
                    <a:pt x="6324600" y="372110"/>
                  </a:cubicBezTo>
                </a:path>
              </a:pathLst>
            </a:custGeom>
            <a:solidFill>
              <a:srgbClr val="D4C4E9"/>
            </a:solidFill>
          </p:spPr>
        </p:sp>
        <p:sp>
          <p:nvSpPr>
            <p:cNvPr id="26" name="Freeform 26"/>
            <p:cNvSpPr/>
            <p:nvPr/>
          </p:nvSpPr>
          <p:spPr>
            <a:xfrm>
              <a:off x="4870450" y="236220"/>
              <a:ext cx="1106170" cy="279400"/>
            </a:xfrm>
            <a:custGeom>
              <a:avLst/>
              <a:gdLst/>
              <a:ahLst/>
              <a:cxnLst/>
              <a:rect l="l" t="t" r="r" b="b"/>
              <a:pathLst>
                <a:path w="1106170" h="279400">
                  <a:moveTo>
                    <a:pt x="279400" y="0"/>
                  </a:moveTo>
                  <a:lnTo>
                    <a:pt x="0" y="0"/>
                  </a:lnTo>
                  <a:lnTo>
                    <a:pt x="0" y="279400"/>
                  </a:lnTo>
                  <a:lnTo>
                    <a:pt x="279400" y="279400"/>
                  </a:lnTo>
                  <a:lnTo>
                    <a:pt x="279400" y="0"/>
                  </a:lnTo>
                  <a:close/>
                  <a:moveTo>
                    <a:pt x="1106170" y="0"/>
                  </a:moveTo>
                  <a:lnTo>
                    <a:pt x="826770" y="0"/>
                  </a:lnTo>
                  <a:lnTo>
                    <a:pt x="826770" y="279400"/>
                  </a:lnTo>
                  <a:lnTo>
                    <a:pt x="1106170" y="279400"/>
                  </a:lnTo>
                  <a:lnTo>
                    <a:pt x="1106170" y="0"/>
                  </a:lnTo>
                  <a:close/>
                  <a:moveTo>
                    <a:pt x="692150" y="0"/>
                  </a:moveTo>
                  <a:lnTo>
                    <a:pt x="412750" y="0"/>
                  </a:lnTo>
                  <a:lnTo>
                    <a:pt x="412750" y="279400"/>
                  </a:lnTo>
                  <a:lnTo>
                    <a:pt x="692150" y="279400"/>
                  </a:lnTo>
                  <a:lnTo>
                    <a:pt x="692150" y="0"/>
                  </a:lnTo>
                  <a:close/>
                </a:path>
              </a:pathLst>
            </a:custGeom>
            <a:solidFill>
              <a:srgbClr val="FFFFFF"/>
            </a:solidFill>
          </p:spPr>
        </p:sp>
        <p:sp>
          <p:nvSpPr>
            <p:cNvPr id="27" name="Freeform 27"/>
            <p:cNvSpPr/>
            <p:nvPr/>
          </p:nvSpPr>
          <p:spPr>
            <a:xfrm>
              <a:off x="0" y="0"/>
              <a:ext cx="6348730" cy="6350000"/>
            </a:xfrm>
            <a:custGeom>
              <a:avLst/>
              <a:gdLst/>
              <a:ahLst/>
              <a:cxnLst/>
              <a:rect l="l" t="t" r="r" b="b"/>
              <a:pathLst>
                <a:path w="6348730" h="6350000">
                  <a:moveTo>
                    <a:pt x="384810" y="6350000"/>
                  </a:moveTo>
                  <a:cubicBezTo>
                    <a:pt x="172720" y="6350000"/>
                    <a:pt x="0" y="6177280"/>
                    <a:pt x="0" y="5963920"/>
                  </a:cubicBezTo>
                  <a:lnTo>
                    <a:pt x="0" y="384810"/>
                  </a:lnTo>
                  <a:cubicBezTo>
                    <a:pt x="0" y="172720"/>
                    <a:pt x="172720" y="0"/>
                    <a:pt x="384810" y="0"/>
                  </a:cubicBezTo>
                  <a:lnTo>
                    <a:pt x="5965190" y="0"/>
                  </a:lnTo>
                  <a:cubicBezTo>
                    <a:pt x="6068060" y="0"/>
                    <a:pt x="6164580" y="40640"/>
                    <a:pt x="6236970" y="113030"/>
                  </a:cubicBezTo>
                  <a:cubicBezTo>
                    <a:pt x="6309360" y="185420"/>
                    <a:pt x="6348730" y="281940"/>
                    <a:pt x="6347460" y="384810"/>
                  </a:cubicBezTo>
                  <a:lnTo>
                    <a:pt x="6347460" y="5963920"/>
                  </a:lnTo>
                  <a:cubicBezTo>
                    <a:pt x="6347460" y="6122670"/>
                    <a:pt x="6248400" y="6266180"/>
                    <a:pt x="6102350" y="6323330"/>
                  </a:cubicBezTo>
                  <a:cubicBezTo>
                    <a:pt x="6056630" y="6341109"/>
                    <a:pt x="6012180" y="6350000"/>
                    <a:pt x="5962650" y="6350000"/>
                  </a:cubicBezTo>
                  <a:lnTo>
                    <a:pt x="384810" y="6350000"/>
                  </a:lnTo>
                  <a:lnTo>
                    <a:pt x="384810" y="6350000"/>
                  </a:lnTo>
                  <a:close/>
                  <a:moveTo>
                    <a:pt x="25400" y="5963920"/>
                  </a:moveTo>
                  <a:cubicBezTo>
                    <a:pt x="25400" y="6162040"/>
                    <a:pt x="186690" y="6323330"/>
                    <a:pt x="384810" y="6323330"/>
                  </a:cubicBezTo>
                  <a:lnTo>
                    <a:pt x="5963920" y="6323330"/>
                  </a:lnTo>
                  <a:cubicBezTo>
                    <a:pt x="6010910" y="6323330"/>
                    <a:pt x="6052820" y="6315710"/>
                    <a:pt x="6093460" y="6299200"/>
                  </a:cubicBezTo>
                  <a:cubicBezTo>
                    <a:pt x="6229350" y="6247130"/>
                    <a:pt x="6322060" y="6113780"/>
                    <a:pt x="6323330" y="5967730"/>
                  </a:cubicBezTo>
                  <a:lnTo>
                    <a:pt x="6322060" y="5965190"/>
                  </a:lnTo>
                  <a:lnTo>
                    <a:pt x="6322060" y="723900"/>
                  </a:lnTo>
                  <a:lnTo>
                    <a:pt x="25400" y="723900"/>
                  </a:lnTo>
                  <a:lnTo>
                    <a:pt x="25400" y="5963920"/>
                  </a:lnTo>
                  <a:close/>
                  <a:moveTo>
                    <a:pt x="6324600" y="697230"/>
                  </a:moveTo>
                  <a:lnTo>
                    <a:pt x="6324600" y="384810"/>
                  </a:lnTo>
                  <a:cubicBezTo>
                    <a:pt x="6324600" y="186690"/>
                    <a:pt x="6163310" y="25400"/>
                    <a:pt x="5965190" y="25400"/>
                  </a:cubicBezTo>
                  <a:lnTo>
                    <a:pt x="386080" y="25400"/>
                  </a:lnTo>
                  <a:cubicBezTo>
                    <a:pt x="187960" y="25400"/>
                    <a:pt x="26670" y="186690"/>
                    <a:pt x="26670" y="384810"/>
                  </a:cubicBezTo>
                  <a:lnTo>
                    <a:pt x="26670" y="697230"/>
                  </a:lnTo>
                  <a:lnTo>
                    <a:pt x="6324600" y="697230"/>
                  </a:lnTo>
                  <a:close/>
                  <a:moveTo>
                    <a:pt x="5697220" y="527050"/>
                  </a:moveTo>
                  <a:cubicBezTo>
                    <a:pt x="5690870" y="527050"/>
                    <a:pt x="5684520" y="521970"/>
                    <a:pt x="5684520" y="514350"/>
                  </a:cubicBezTo>
                  <a:lnTo>
                    <a:pt x="5684520" y="234950"/>
                  </a:lnTo>
                  <a:cubicBezTo>
                    <a:pt x="5684520" y="228600"/>
                    <a:pt x="5689600" y="222250"/>
                    <a:pt x="5697220" y="222250"/>
                  </a:cubicBezTo>
                  <a:lnTo>
                    <a:pt x="5976620" y="222250"/>
                  </a:lnTo>
                  <a:cubicBezTo>
                    <a:pt x="5980430" y="222250"/>
                    <a:pt x="5984240" y="223520"/>
                    <a:pt x="5986780" y="227330"/>
                  </a:cubicBezTo>
                  <a:cubicBezTo>
                    <a:pt x="5989320" y="229870"/>
                    <a:pt x="5989320" y="232410"/>
                    <a:pt x="5989320" y="236220"/>
                  </a:cubicBezTo>
                  <a:lnTo>
                    <a:pt x="5989320" y="514350"/>
                  </a:lnTo>
                  <a:cubicBezTo>
                    <a:pt x="5989320" y="520700"/>
                    <a:pt x="5984240" y="527050"/>
                    <a:pt x="5976620" y="527050"/>
                  </a:cubicBezTo>
                  <a:lnTo>
                    <a:pt x="5697220" y="527050"/>
                  </a:lnTo>
                  <a:close/>
                  <a:moveTo>
                    <a:pt x="5963920" y="501650"/>
                  </a:moveTo>
                  <a:lnTo>
                    <a:pt x="5963920" y="248920"/>
                  </a:lnTo>
                  <a:lnTo>
                    <a:pt x="5711190" y="248920"/>
                  </a:lnTo>
                  <a:lnTo>
                    <a:pt x="5711190" y="501650"/>
                  </a:lnTo>
                  <a:lnTo>
                    <a:pt x="5963920" y="501650"/>
                  </a:lnTo>
                  <a:close/>
                  <a:moveTo>
                    <a:pt x="5284470" y="527050"/>
                  </a:moveTo>
                  <a:cubicBezTo>
                    <a:pt x="5278120" y="527050"/>
                    <a:pt x="5271770" y="521970"/>
                    <a:pt x="5271770" y="514350"/>
                  </a:cubicBezTo>
                  <a:lnTo>
                    <a:pt x="5271770" y="234950"/>
                  </a:lnTo>
                  <a:cubicBezTo>
                    <a:pt x="5271770" y="228600"/>
                    <a:pt x="5276850" y="222250"/>
                    <a:pt x="5284470" y="222250"/>
                  </a:cubicBezTo>
                  <a:lnTo>
                    <a:pt x="5563870" y="222250"/>
                  </a:lnTo>
                  <a:cubicBezTo>
                    <a:pt x="5567680" y="222250"/>
                    <a:pt x="5571490" y="223520"/>
                    <a:pt x="5574030" y="227330"/>
                  </a:cubicBezTo>
                  <a:cubicBezTo>
                    <a:pt x="5576570" y="229870"/>
                    <a:pt x="5576570" y="232410"/>
                    <a:pt x="5576570" y="236220"/>
                  </a:cubicBezTo>
                  <a:lnTo>
                    <a:pt x="5576570" y="514350"/>
                  </a:lnTo>
                  <a:cubicBezTo>
                    <a:pt x="5576570" y="520700"/>
                    <a:pt x="5571490" y="527050"/>
                    <a:pt x="5563870" y="527050"/>
                  </a:cubicBezTo>
                  <a:lnTo>
                    <a:pt x="5284470" y="527050"/>
                  </a:lnTo>
                  <a:close/>
                  <a:moveTo>
                    <a:pt x="5551170" y="501650"/>
                  </a:moveTo>
                  <a:lnTo>
                    <a:pt x="5551170" y="248920"/>
                  </a:lnTo>
                  <a:lnTo>
                    <a:pt x="5298440" y="248920"/>
                  </a:lnTo>
                  <a:lnTo>
                    <a:pt x="5298440" y="501650"/>
                  </a:lnTo>
                  <a:lnTo>
                    <a:pt x="5551170" y="501650"/>
                  </a:lnTo>
                  <a:close/>
                  <a:moveTo>
                    <a:pt x="4870450" y="527050"/>
                  </a:moveTo>
                  <a:cubicBezTo>
                    <a:pt x="4864100" y="527050"/>
                    <a:pt x="4857750" y="521970"/>
                    <a:pt x="4857750" y="514350"/>
                  </a:cubicBezTo>
                  <a:lnTo>
                    <a:pt x="4857750" y="234950"/>
                  </a:lnTo>
                  <a:cubicBezTo>
                    <a:pt x="4857750" y="228600"/>
                    <a:pt x="4862830" y="222250"/>
                    <a:pt x="4870450" y="222250"/>
                  </a:cubicBezTo>
                  <a:lnTo>
                    <a:pt x="5149850" y="222250"/>
                  </a:lnTo>
                  <a:cubicBezTo>
                    <a:pt x="5153660" y="222250"/>
                    <a:pt x="5157470" y="223520"/>
                    <a:pt x="5160010" y="227330"/>
                  </a:cubicBezTo>
                  <a:cubicBezTo>
                    <a:pt x="5162550" y="229870"/>
                    <a:pt x="5162550" y="232410"/>
                    <a:pt x="5162550" y="236220"/>
                  </a:cubicBezTo>
                  <a:lnTo>
                    <a:pt x="5162550" y="514350"/>
                  </a:lnTo>
                  <a:cubicBezTo>
                    <a:pt x="5162550" y="520700"/>
                    <a:pt x="5157470" y="527050"/>
                    <a:pt x="5149850" y="527050"/>
                  </a:cubicBezTo>
                  <a:lnTo>
                    <a:pt x="4870450" y="527050"/>
                  </a:lnTo>
                  <a:close/>
                  <a:moveTo>
                    <a:pt x="5137150" y="501650"/>
                  </a:moveTo>
                  <a:lnTo>
                    <a:pt x="5137150" y="248920"/>
                  </a:lnTo>
                  <a:lnTo>
                    <a:pt x="4884420" y="248920"/>
                  </a:lnTo>
                  <a:lnTo>
                    <a:pt x="4884420" y="501650"/>
                  </a:lnTo>
                  <a:lnTo>
                    <a:pt x="5137150" y="501650"/>
                  </a:lnTo>
                  <a:close/>
                  <a:moveTo>
                    <a:pt x="5908040" y="458470"/>
                  </a:moveTo>
                  <a:cubicBezTo>
                    <a:pt x="5905500" y="458470"/>
                    <a:pt x="5901690" y="457200"/>
                    <a:pt x="5899150" y="455930"/>
                  </a:cubicBezTo>
                  <a:lnTo>
                    <a:pt x="5838190" y="394970"/>
                  </a:lnTo>
                  <a:lnTo>
                    <a:pt x="5777230" y="455930"/>
                  </a:lnTo>
                  <a:cubicBezTo>
                    <a:pt x="5773420" y="459740"/>
                    <a:pt x="5770880" y="459740"/>
                    <a:pt x="5768340" y="459740"/>
                  </a:cubicBezTo>
                  <a:cubicBezTo>
                    <a:pt x="5765800" y="459740"/>
                    <a:pt x="5761990" y="458470"/>
                    <a:pt x="5759450" y="457200"/>
                  </a:cubicBezTo>
                  <a:cubicBezTo>
                    <a:pt x="5754370" y="450850"/>
                    <a:pt x="5754370" y="443230"/>
                    <a:pt x="5758180" y="438150"/>
                  </a:cubicBezTo>
                  <a:lnTo>
                    <a:pt x="5819140" y="377190"/>
                  </a:lnTo>
                  <a:lnTo>
                    <a:pt x="5758180" y="316230"/>
                  </a:lnTo>
                  <a:cubicBezTo>
                    <a:pt x="5753100" y="311150"/>
                    <a:pt x="5753100" y="302260"/>
                    <a:pt x="5758180" y="297180"/>
                  </a:cubicBezTo>
                  <a:cubicBezTo>
                    <a:pt x="5760720" y="294640"/>
                    <a:pt x="5763260" y="293370"/>
                    <a:pt x="5767070" y="293370"/>
                  </a:cubicBezTo>
                  <a:cubicBezTo>
                    <a:pt x="5770880" y="293370"/>
                    <a:pt x="5774690" y="294640"/>
                    <a:pt x="5775960" y="297180"/>
                  </a:cubicBezTo>
                  <a:lnTo>
                    <a:pt x="5836920" y="358140"/>
                  </a:lnTo>
                  <a:lnTo>
                    <a:pt x="5897880" y="297180"/>
                  </a:lnTo>
                  <a:cubicBezTo>
                    <a:pt x="5900420" y="294640"/>
                    <a:pt x="5902960" y="293370"/>
                    <a:pt x="5906770" y="293370"/>
                  </a:cubicBezTo>
                  <a:cubicBezTo>
                    <a:pt x="5910580" y="293370"/>
                    <a:pt x="5914390" y="294640"/>
                    <a:pt x="5915660" y="297180"/>
                  </a:cubicBezTo>
                  <a:cubicBezTo>
                    <a:pt x="5920740" y="302260"/>
                    <a:pt x="5920740" y="311150"/>
                    <a:pt x="5915660" y="316230"/>
                  </a:cubicBezTo>
                  <a:lnTo>
                    <a:pt x="5854700" y="377190"/>
                  </a:lnTo>
                  <a:lnTo>
                    <a:pt x="5915660" y="438150"/>
                  </a:lnTo>
                  <a:cubicBezTo>
                    <a:pt x="5920740" y="443230"/>
                    <a:pt x="5920740" y="452120"/>
                    <a:pt x="5915660" y="457200"/>
                  </a:cubicBezTo>
                  <a:cubicBezTo>
                    <a:pt x="5914390" y="458470"/>
                    <a:pt x="5910580" y="458470"/>
                    <a:pt x="5908040" y="458470"/>
                  </a:cubicBezTo>
                  <a:close/>
                  <a:moveTo>
                    <a:pt x="5346700" y="458470"/>
                  </a:moveTo>
                  <a:cubicBezTo>
                    <a:pt x="5340350" y="458470"/>
                    <a:pt x="5334000" y="452120"/>
                    <a:pt x="5334000" y="445770"/>
                  </a:cubicBezTo>
                  <a:lnTo>
                    <a:pt x="5334000" y="306070"/>
                  </a:lnTo>
                  <a:cubicBezTo>
                    <a:pt x="5334000" y="299720"/>
                    <a:pt x="5339080" y="293370"/>
                    <a:pt x="5346700" y="293370"/>
                  </a:cubicBezTo>
                  <a:lnTo>
                    <a:pt x="5500370" y="293370"/>
                  </a:lnTo>
                  <a:cubicBezTo>
                    <a:pt x="5506720" y="293370"/>
                    <a:pt x="5513070" y="298450"/>
                    <a:pt x="5513070" y="306070"/>
                  </a:cubicBezTo>
                  <a:lnTo>
                    <a:pt x="5513070" y="445770"/>
                  </a:lnTo>
                  <a:cubicBezTo>
                    <a:pt x="5513070" y="452120"/>
                    <a:pt x="5507990" y="458470"/>
                    <a:pt x="5500370" y="458470"/>
                  </a:cubicBezTo>
                  <a:lnTo>
                    <a:pt x="5346700" y="458470"/>
                  </a:lnTo>
                  <a:close/>
                  <a:moveTo>
                    <a:pt x="5488940" y="431800"/>
                  </a:moveTo>
                  <a:lnTo>
                    <a:pt x="5488940" y="351790"/>
                  </a:lnTo>
                  <a:lnTo>
                    <a:pt x="5360670" y="351790"/>
                  </a:lnTo>
                  <a:lnTo>
                    <a:pt x="5360670" y="431800"/>
                  </a:lnTo>
                  <a:lnTo>
                    <a:pt x="5488940" y="431800"/>
                  </a:lnTo>
                  <a:close/>
                  <a:moveTo>
                    <a:pt x="4922520" y="457200"/>
                  </a:moveTo>
                  <a:cubicBezTo>
                    <a:pt x="4916170" y="457200"/>
                    <a:pt x="4911090" y="452120"/>
                    <a:pt x="4911090" y="444500"/>
                  </a:cubicBezTo>
                  <a:cubicBezTo>
                    <a:pt x="4911090" y="436880"/>
                    <a:pt x="4917440" y="431800"/>
                    <a:pt x="4923790" y="431800"/>
                  </a:cubicBezTo>
                  <a:lnTo>
                    <a:pt x="5095240" y="431800"/>
                  </a:lnTo>
                  <a:cubicBezTo>
                    <a:pt x="5102860" y="431800"/>
                    <a:pt x="5107940" y="438150"/>
                    <a:pt x="5107940" y="444500"/>
                  </a:cubicBezTo>
                  <a:cubicBezTo>
                    <a:pt x="5107940" y="450850"/>
                    <a:pt x="5101590" y="457200"/>
                    <a:pt x="5095240" y="457200"/>
                  </a:cubicBezTo>
                  <a:lnTo>
                    <a:pt x="4923790" y="457200"/>
                  </a:lnTo>
                  <a:cubicBezTo>
                    <a:pt x="4925060" y="457200"/>
                    <a:pt x="4923790" y="457200"/>
                    <a:pt x="4922520" y="457200"/>
                  </a:cubicBezTo>
                  <a:close/>
                </a:path>
              </a:pathLst>
            </a:custGeom>
            <a:solidFill>
              <a:srgbClr val="1B1464"/>
            </a:solidFill>
          </p:spPr>
        </p:sp>
      </p:grpSp>
      <p:pic>
        <p:nvPicPr>
          <p:cNvPr id="28" name="Picture 28"/>
          <p:cNvPicPr>
            <a:picLocks noChangeAspect="1"/>
          </p:cNvPicPr>
          <p:nvPr/>
        </p:nvPicPr>
        <p:blipFill>
          <a:blip r:embed="rId11"/>
          <a:srcRect/>
          <a:stretch>
            <a:fillRect/>
          </a:stretch>
        </p:blipFill>
        <p:spPr>
          <a:xfrm>
            <a:off x="2128091" y="463987"/>
            <a:ext cx="4076620" cy="2550799"/>
          </a:xfrm>
          <a:prstGeom prst="rect">
            <a:avLst/>
          </a:prstGeom>
        </p:spPr>
      </p:pic>
      <p:sp>
        <p:nvSpPr>
          <p:cNvPr id="30" name="TextBox 30"/>
          <p:cNvSpPr txBox="1"/>
          <p:nvPr/>
        </p:nvSpPr>
        <p:spPr>
          <a:xfrm>
            <a:off x="554652" y="3214533"/>
            <a:ext cx="9722203" cy="2402517"/>
          </a:xfrm>
          <a:prstGeom prst="rect">
            <a:avLst/>
          </a:prstGeom>
        </p:spPr>
        <p:txBody>
          <a:bodyPr wrap="square" lIns="0" tIns="0" rIns="0" bIns="0" rtlCol="0" anchor="t">
            <a:spAutoFit/>
          </a:bodyPr>
          <a:lstStyle/>
          <a:p>
            <a:pPr algn="ctr">
              <a:lnSpc>
                <a:spcPts val="9644"/>
              </a:lnSpc>
            </a:pPr>
            <a:r>
              <a:rPr lang="en-US" sz="7200" dirty="0">
                <a:solidFill>
                  <a:srgbClr val="050A30"/>
                </a:solidFill>
                <a:latin typeface="Agrandir Narrow Bold"/>
              </a:rPr>
              <a:t>Predictive Modelling for Real Estate Prices</a:t>
            </a:r>
          </a:p>
        </p:txBody>
      </p:sp>
      <p:sp>
        <p:nvSpPr>
          <p:cNvPr id="31" name="TextBox 31"/>
          <p:cNvSpPr txBox="1"/>
          <p:nvPr/>
        </p:nvSpPr>
        <p:spPr>
          <a:xfrm>
            <a:off x="10457399" y="579557"/>
            <a:ext cx="6084013" cy="789075"/>
          </a:xfrm>
          <a:prstGeom prst="rect">
            <a:avLst/>
          </a:prstGeom>
        </p:spPr>
        <p:txBody>
          <a:bodyPr lIns="0" tIns="0" rIns="0" bIns="0" rtlCol="0" anchor="t">
            <a:spAutoFit/>
          </a:bodyPr>
          <a:lstStyle/>
          <a:p>
            <a:pPr algn="ctr">
              <a:lnSpc>
                <a:spcPts val="5538"/>
              </a:lnSpc>
              <a:spcBef>
                <a:spcPct val="0"/>
              </a:spcBef>
            </a:pPr>
            <a:r>
              <a:rPr lang="en-US" sz="3955" dirty="0">
                <a:solidFill>
                  <a:srgbClr val="F4F6FC"/>
                </a:solidFill>
                <a:latin typeface="Agrandir Narrow Bold"/>
              </a:rPr>
              <a:t>Group Number</a:t>
            </a:r>
          </a:p>
        </p:txBody>
      </p:sp>
      <p:sp>
        <p:nvSpPr>
          <p:cNvPr id="32" name="TextBox 32"/>
          <p:cNvSpPr txBox="1"/>
          <p:nvPr/>
        </p:nvSpPr>
        <p:spPr>
          <a:xfrm>
            <a:off x="714338" y="9191625"/>
            <a:ext cx="1752600" cy="600036"/>
          </a:xfrm>
          <a:prstGeom prst="rect">
            <a:avLst/>
          </a:prstGeom>
        </p:spPr>
        <p:txBody>
          <a:bodyPr lIns="0" tIns="0" rIns="0" bIns="0" rtlCol="0" anchor="t">
            <a:spAutoFit/>
          </a:bodyPr>
          <a:lstStyle/>
          <a:p>
            <a:pPr algn="ctr">
              <a:lnSpc>
                <a:spcPts val="5040"/>
              </a:lnSpc>
            </a:pPr>
            <a:r>
              <a:rPr lang="en-US" sz="2800" dirty="0">
                <a:solidFill>
                  <a:srgbClr val="000000"/>
                </a:solidFill>
                <a:latin typeface="Canva Sans"/>
              </a:rPr>
              <a:t>Himanshu</a:t>
            </a:r>
            <a:r>
              <a:rPr lang="en-US" sz="3600" dirty="0">
                <a:solidFill>
                  <a:srgbClr val="000000"/>
                </a:solidFill>
                <a:latin typeface="Canva Sans"/>
              </a:rPr>
              <a:t> </a:t>
            </a:r>
          </a:p>
        </p:txBody>
      </p:sp>
      <p:sp>
        <p:nvSpPr>
          <p:cNvPr id="33" name="TextBox 33"/>
          <p:cNvSpPr txBox="1"/>
          <p:nvPr/>
        </p:nvSpPr>
        <p:spPr>
          <a:xfrm>
            <a:off x="3230834" y="9191625"/>
            <a:ext cx="1760220" cy="613409"/>
          </a:xfrm>
          <a:prstGeom prst="rect">
            <a:avLst/>
          </a:prstGeom>
        </p:spPr>
        <p:txBody>
          <a:bodyPr lIns="0" tIns="0" rIns="0" bIns="0" rtlCol="0" anchor="t">
            <a:spAutoFit/>
          </a:bodyPr>
          <a:lstStyle/>
          <a:p>
            <a:pPr algn="ctr">
              <a:lnSpc>
                <a:spcPts val="5040"/>
              </a:lnSpc>
            </a:pPr>
            <a:r>
              <a:rPr lang="en-US" sz="2800" dirty="0">
                <a:solidFill>
                  <a:srgbClr val="000000"/>
                </a:solidFill>
                <a:latin typeface="Canva Sans"/>
              </a:rPr>
              <a:t>Naman</a:t>
            </a:r>
            <a:r>
              <a:rPr lang="en-US" sz="3600" dirty="0">
                <a:solidFill>
                  <a:srgbClr val="000000"/>
                </a:solidFill>
                <a:latin typeface="Canva Sans"/>
              </a:rPr>
              <a:t> </a:t>
            </a:r>
          </a:p>
        </p:txBody>
      </p:sp>
      <p:sp>
        <p:nvSpPr>
          <p:cNvPr id="34" name="TextBox 34"/>
          <p:cNvSpPr txBox="1"/>
          <p:nvPr/>
        </p:nvSpPr>
        <p:spPr>
          <a:xfrm>
            <a:off x="6020544" y="9191625"/>
            <a:ext cx="1662430" cy="586827"/>
          </a:xfrm>
          <a:prstGeom prst="rect">
            <a:avLst/>
          </a:prstGeom>
        </p:spPr>
        <p:txBody>
          <a:bodyPr wrap="square" lIns="0" tIns="0" rIns="0" bIns="0" rtlCol="0" anchor="t">
            <a:spAutoFit/>
          </a:bodyPr>
          <a:lstStyle/>
          <a:p>
            <a:pPr algn="ctr">
              <a:lnSpc>
                <a:spcPts val="5040"/>
              </a:lnSpc>
            </a:pPr>
            <a:r>
              <a:rPr lang="en-US" sz="2800" dirty="0" err="1">
                <a:solidFill>
                  <a:srgbClr val="000000"/>
                </a:solidFill>
                <a:latin typeface="Canva Sans"/>
              </a:rPr>
              <a:t>Akshit</a:t>
            </a:r>
            <a:endParaRPr lang="en-US" sz="2800" dirty="0">
              <a:solidFill>
                <a:srgbClr val="000000"/>
              </a:solidFill>
              <a:latin typeface="Canva Sans"/>
            </a:endParaRPr>
          </a:p>
        </p:txBody>
      </p:sp>
      <p:sp>
        <p:nvSpPr>
          <p:cNvPr id="35" name="TextBox 35"/>
          <p:cNvSpPr txBox="1"/>
          <p:nvPr/>
        </p:nvSpPr>
        <p:spPr>
          <a:xfrm>
            <a:off x="8479175" y="9191625"/>
            <a:ext cx="1785779" cy="613409"/>
          </a:xfrm>
          <a:prstGeom prst="rect">
            <a:avLst/>
          </a:prstGeom>
        </p:spPr>
        <p:txBody>
          <a:bodyPr lIns="0" tIns="0" rIns="0" bIns="0" rtlCol="0" anchor="t">
            <a:spAutoFit/>
          </a:bodyPr>
          <a:lstStyle/>
          <a:p>
            <a:pPr algn="ctr">
              <a:lnSpc>
                <a:spcPts val="5040"/>
              </a:lnSpc>
            </a:pPr>
            <a:r>
              <a:rPr lang="en-US" sz="2800" dirty="0">
                <a:solidFill>
                  <a:srgbClr val="000000"/>
                </a:solidFill>
                <a:latin typeface="Canva Sans"/>
              </a:rPr>
              <a:t>Piyush</a:t>
            </a:r>
            <a:r>
              <a:rPr lang="en-US" sz="3600" dirty="0">
                <a:solidFill>
                  <a:srgbClr val="000000"/>
                </a:solidFill>
                <a:latin typeface="Canva Sans"/>
              </a:rPr>
              <a:t> </a:t>
            </a:r>
          </a:p>
        </p:txBody>
      </p:sp>
      <p:sp>
        <p:nvSpPr>
          <p:cNvPr id="40" name="TextBox 40"/>
          <p:cNvSpPr txBox="1"/>
          <p:nvPr/>
        </p:nvSpPr>
        <p:spPr>
          <a:xfrm>
            <a:off x="-443620" y="5652497"/>
            <a:ext cx="12483220" cy="580390"/>
          </a:xfrm>
          <a:prstGeom prst="rect">
            <a:avLst/>
          </a:prstGeom>
        </p:spPr>
        <p:txBody>
          <a:bodyPr lIns="0" tIns="0" rIns="0" bIns="0" rtlCol="0" anchor="t">
            <a:spAutoFit/>
          </a:bodyPr>
          <a:lstStyle/>
          <a:p>
            <a:pPr algn="ctr">
              <a:lnSpc>
                <a:spcPts val="4759"/>
              </a:lnSpc>
            </a:pPr>
            <a:r>
              <a:rPr lang="en-US" sz="3399" dirty="0">
                <a:solidFill>
                  <a:srgbClr val="000000"/>
                </a:solidFill>
                <a:latin typeface="Canva Sans"/>
              </a:rPr>
              <a:t>Supervision by: Rahul Pradhan </a:t>
            </a:r>
          </a:p>
        </p:txBody>
      </p:sp>
      <p:pic>
        <p:nvPicPr>
          <p:cNvPr id="42" name="Picture 29"/>
          <p:cNvPicPr>
            <a:picLocks noChangeAspect="1"/>
          </p:cNvPicPr>
          <p:nvPr/>
        </p:nvPicPr>
        <p:blipFill>
          <a:blip r:embed="rId12"/>
          <a:srcRect/>
          <a:stretch>
            <a:fillRect/>
          </a:stretch>
        </p:blipFill>
        <p:spPr>
          <a:xfrm>
            <a:off x="9128503" y="438061"/>
            <a:ext cx="3929506" cy="2277781"/>
          </a:xfrm>
          <a:prstGeom prst="rect">
            <a:avLst/>
          </a:prstGeom>
        </p:spPr>
      </p:pic>
      <p:pic>
        <p:nvPicPr>
          <p:cNvPr id="37" name="Picture 36">
            <a:extLst>
              <a:ext uri="{FF2B5EF4-FFF2-40B4-BE49-F238E27FC236}">
                <a16:creationId xmlns:a16="http://schemas.microsoft.com/office/drawing/2014/main" id="{DA2D4C9F-F658-152F-A616-06E36FEFFE18}"/>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r="7645"/>
          <a:stretch/>
        </p:blipFill>
        <p:spPr>
          <a:xfrm>
            <a:off x="3163096" y="6974538"/>
            <a:ext cx="2018504" cy="2055162"/>
          </a:xfrm>
          <a:prstGeom prst="rect">
            <a:avLst/>
          </a:prstGeom>
          <a:ln>
            <a:noFill/>
          </a:ln>
          <a:effectLst>
            <a:softEdge rad="112500"/>
          </a:effectLst>
        </p:spPr>
      </p:pic>
      <p:pic>
        <p:nvPicPr>
          <p:cNvPr id="44" name="Picture 43">
            <a:extLst>
              <a:ext uri="{FF2B5EF4-FFF2-40B4-BE49-F238E27FC236}">
                <a16:creationId xmlns:a16="http://schemas.microsoft.com/office/drawing/2014/main" id="{EAF62E69-8434-AB3C-74B8-A7A63E75B14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t="8534" b="10978"/>
          <a:stretch/>
        </p:blipFill>
        <p:spPr>
          <a:xfrm>
            <a:off x="8382000" y="6968387"/>
            <a:ext cx="2075399" cy="2137513"/>
          </a:xfrm>
          <a:prstGeom prst="rect">
            <a:avLst/>
          </a:prstGeom>
          <a:ln>
            <a:noFill/>
          </a:ln>
          <a:effectLst>
            <a:softEdge rad="112500"/>
          </a:effectLst>
        </p:spPr>
      </p:pic>
      <p:pic>
        <p:nvPicPr>
          <p:cNvPr id="46" name="Picture 45">
            <a:extLst>
              <a:ext uri="{FF2B5EF4-FFF2-40B4-BE49-F238E27FC236}">
                <a16:creationId xmlns:a16="http://schemas.microsoft.com/office/drawing/2014/main" id="{D59F16E5-8FA0-0E6F-A956-9F3677ADBD9A}"/>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715277" y="6942022"/>
            <a:ext cx="2133323" cy="2163878"/>
          </a:xfrm>
          <a:prstGeom prst="rect">
            <a:avLst/>
          </a:prstGeom>
          <a:ln>
            <a:noFill/>
          </a:ln>
          <a:effectLst>
            <a:softEdge rad="112500"/>
          </a:effectLst>
        </p:spPr>
      </p:pic>
      <p:pic>
        <p:nvPicPr>
          <p:cNvPr id="51" name="Picture 50">
            <a:extLst>
              <a:ext uri="{FF2B5EF4-FFF2-40B4-BE49-F238E27FC236}">
                <a16:creationId xmlns:a16="http://schemas.microsoft.com/office/drawing/2014/main" id="{A0F5CA8E-542E-BEC1-E7BD-11AAF876C136}"/>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t="3135" b="26912"/>
          <a:stretch/>
        </p:blipFill>
        <p:spPr>
          <a:xfrm>
            <a:off x="714338" y="6966522"/>
            <a:ext cx="1724062" cy="2139378"/>
          </a:xfrm>
          <a:prstGeom prst="rect">
            <a:avLst/>
          </a:prstGeom>
          <a:ln>
            <a:noFill/>
          </a:ln>
          <a:effectLst>
            <a:softEdge rad="11250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40" name="Group 2"/>
          <p:cNvGrpSpPr/>
          <p:nvPr/>
        </p:nvGrpSpPr>
        <p:grpSpPr>
          <a:xfrm>
            <a:off x="5989995" y="671627"/>
            <a:ext cx="6529948" cy="1537537"/>
            <a:chOff x="0" y="0"/>
            <a:chExt cx="2933248" cy="359380"/>
          </a:xfrm>
        </p:grpSpPr>
        <p:sp>
          <p:nvSpPr>
            <p:cNvPr id="41"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42"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33" name="Picture 3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70958" y="8859886"/>
            <a:ext cx="2617042" cy="2010313"/>
          </a:xfrm>
          <a:prstGeom prst="rect">
            <a:avLst/>
          </a:prstGeom>
        </p:spPr>
      </p:pic>
      <p:pic>
        <p:nvPicPr>
          <p:cNvPr id="35" name="Picture 3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36" name="Picture 3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37" name="Picture 3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670958" y="1028700"/>
            <a:ext cx="1588342" cy="1667153"/>
          </a:xfrm>
          <a:prstGeom prst="rect">
            <a:avLst/>
          </a:prstGeom>
        </p:spPr>
      </p:pic>
      <p:sp>
        <p:nvSpPr>
          <p:cNvPr id="2" name="TextBox 13">
            <a:extLst>
              <a:ext uri="{FF2B5EF4-FFF2-40B4-BE49-F238E27FC236}">
                <a16:creationId xmlns:a16="http://schemas.microsoft.com/office/drawing/2014/main" id="{52097343-C831-A88F-CCF5-7EC09BDCB951}"/>
              </a:ext>
            </a:extLst>
          </p:cNvPr>
          <p:cNvSpPr txBox="1"/>
          <p:nvPr/>
        </p:nvSpPr>
        <p:spPr>
          <a:xfrm>
            <a:off x="6299115" y="890308"/>
            <a:ext cx="5892885" cy="1230593"/>
          </a:xfrm>
          <a:prstGeom prst="rect">
            <a:avLst/>
          </a:prstGeom>
        </p:spPr>
        <p:txBody>
          <a:bodyPr wrap="square" lIns="0" tIns="0" rIns="0" bIns="0" rtlCol="0" anchor="t">
            <a:spAutoFit/>
          </a:bodyPr>
          <a:lstStyle/>
          <a:p>
            <a:pPr marL="0" lvl="0" indent="0" algn="ctr">
              <a:lnSpc>
                <a:spcPts val="4889"/>
              </a:lnSpc>
              <a:spcBef>
                <a:spcPct val="0"/>
              </a:spcBef>
            </a:pPr>
            <a:r>
              <a:rPr lang="en-US" sz="3800" dirty="0">
                <a:solidFill>
                  <a:srgbClr val="050A30"/>
                </a:solidFill>
                <a:latin typeface="Agrandir Narrow Bold"/>
              </a:rPr>
              <a:t>Neural Network / </a:t>
            </a:r>
            <a:r>
              <a:rPr lang="en-US" sz="3800" dirty="0" err="1">
                <a:solidFill>
                  <a:srgbClr val="050A30"/>
                </a:solidFill>
                <a:latin typeface="Agrandir Narrow Bold"/>
              </a:rPr>
              <a:t>KNRegressor</a:t>
            </a:r>
            <a:endParaRPr lang="en-US" sz="3800" dirty="0">
              <a:solidFill>
                <a:srgbClr val="050A30"/>
              </a:solidFill>
              <a:latin typeface="Agrandir Narrow Bold"/>
            </a:endParaRPr>
          </a:p>
        </p:txBody>
      </p:sp>
      <p:pic>
        <p:nvPicPr>
          <p:cNvPr id="9" name="Picture 8">
            <a:extLst>
              <a:ext uri="{FF2B5EF4-FFF2-40B4-BE49-F238E27FC236}">
                <a16:creationId xmlns:a16="http://schemas.microsoft.com/office/drawing/2014/main" id="{807F73CB-B038-4424-8D6A-C1F598FC1C4A}"/>
              </a:ext>
            </a:extLst>
          </p:cNvPr>
          <p:cNvPicPr>
            <a:picLocks noChangeAspect="1"/>
          </p:cNvPicPr>
          <p:nvPr/>
        </p:nvPicPr>
        <p:blipFill>
          <a:blip r:embed="rId12"/>
          <a:stretch>
            <a:fillRect/>
          </a:stretch>
        </p:blipFill>
        <p:spPr>
          <a:xfrm>
            <a:off x="1063026" y="2779285"/>
            <a:ext cx="8812780" cy="3167583"/>
          </a:xfrm>
          <a:prstGeom prst="rect">
            <a:avLst/>
          </a:prstGeom>
        </p:spPr>
      </p:pic>
      <p:pic>
        <p:nvPicPr>
          <p:cNvPr id="12" name="Picture 11">
            <a:extLst>
              <a:ext uri="{FF2B5EF4-FFF2-40B4-BE49-F238E27FC236}">
                <a16:creationId xmlns:a16="http://schemas.microsoft.com/office/drawing/2014/main" id="{39802C91-8122-4442-934D-23D936CC70EB}"/>
              </a:ext>
            </a:extLst>
          </p:cNvPr>
          <p:cNvPicPr>
            <a:picLocks noChangeAspect="1"/>
          </p:cNvPicPr>
          <p:nvPr/>
        </p:nvPicPr>
        <p:blipFill>
          <a:blip r:embed="rId13"/>
          <a:stretch>
            <a:fillRect/>
          </a:stretch>
        </p:blipFill>
        <p:spPr>
          <a:xfrm>
            <a:off x="1828800" y="6184313"/>
            <a:ext cx="6854752" cy="3685789"/>
          </a:xfrm>
          <a:prstGeom prst="rect">
            <a:avLst/>
          </a:prstGeom>
        </p:spPr>
      </p:pic>
      <p:pic>
        <p:nvPicPr>
          <p:cNvPr id="14" name="Picture 13">
            <a:extLst>
              <a:ext uri="{FF2B5EF4-FFF2-40B4-BE49-F238E27FC236}">
                <a16:creationId xmlns:a16="http://schemas.microsoft.com/office/drawing/2014/main" id="{4AADA067-D641-4965-98E5-DB3F1E1EDF4B}"/>
              </a:ext>
            </a:extLst>
          </p:cNvPr>
          <p:cNvPicPr>
            <a:picLocks noChangeAspect="1"/>
          </p:cNvPicPr>
          <p:nvPr/>
        </p:nvPicPr>
        <p:blipFill>
          <a:blip r:embed="rId14"/>
          <a:stretch>
            <a:fillRect/>
          </a:stretch>
        </p:blipFill>
        <p:spPr>
          <a:xfrm>
            <a:off x="11201400" y="2782029"/>
            <a:ext cx="5325361" cy="6077857"/>
          </a:xfrm>
          <a:prstGeom prst="rect">
            <a:avLst/>
          </a:prstGeom>
        </p:spPr>
      </p:pic>
    </p:spTree>
    <p:extLst>
      <p:ext uri="{BB962C8B-B14F-4D97-AF65-F5344CB8AC3E}">
        <p14:creationId xmlns:p14="http://schemas.microsoft.com/office/powerpoint/2010/main" val="146818095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40" name="Group 2"/>
          <p:cNvGrpSpPr/>
          <p:nvPr/>
        </p:nvGrpSpPr>
        <p:grpSpPr>
          <a:xfrm>
            <a:off x="5989995" y="671627"/>
            <a:ext cx="6529948" cy="1537537"/>
            <a:chOff x="0" y="0"/>
            <a:chExt cx="2933248" cy="359380"/>
          </a:xfrm>
        </p:grpSpPr>
        <p:sp>
          <p:nvSpPr>
            <p:cNvPr id="41"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42"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33" name="Picture 3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70958" y="8859886"/>
            <a:ext cx="2617042" cy="2010313"/>
          </a:xfrm>
          <a:prstGeom prst="rect">
            <a:avLst/>
          </a:prstGeom>
        </p:spPr>
      </p:pic>
      <p:pic>
        <p:nvPicPr>
          <p:cNvPr id="35" name="Picture 3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36" name="Picture 3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37" name="Picture 3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670958" y="1028700"/>
            <a:ext cx="1588342" cy="1667153"/>
          </a:xfrm>
          <a:prstGeom prst="rect">
            <a:avLst/>
          </a:prstGeom>
        </p:spPr>
      </p:pic>
      <p:sp>
        <p:nvSpPr>
          <p:cNvPr id="2" name="TextBox 15">
            <a:extLst>
              <a:ext uri="{FF2B5EF4-FFF2-40B4-BE49-F238E27FC236}">
                <a16:creationId xmlns:a16="http://schemas.microsoft.com/office/drawing/2014/main" id="{70D44DBD-3BA1-ADF9-7C48-417AF4539D68}"/>
              </a:ext>
            </a:extLst>
          </p:cNvPr>
          <p:cNvSpPr txBox="1"/>
          <p:nvPr/>
        </p:nvSpPr>
        <p:spPr>
          <a:xfrm>
            <a:off x="6394251" y="825098"/>
            <a:ext cx="5721435" cy="1230593"/>
          </a:xfrm>
          <a:prstGeom prst="rect">
            <a:avLst/>
          </a:prstGeom>
        </p:spPr>
        <p:txBody>
          <a:bodyPr wrap="square" lIns="0" tIns="0" rIns="0" bIns="0" rtlCol="0" anchor="t">
            <a:spAutoFit/>
          </a:bodyPr>
          <a:lstStyle/>
          <a:p>
            <a:pPr marL="0" lvl="0" indent="0" algn="ctr">
              <a:lnSpc>
                <a:spcPts val="4889"/>
              </a:lnSpc>
              <a:spcBef>
                <a:spcPct val="0"/>
              </a:spcBef>
            </a:pPr>
            <a:r>
              <a:rPr lang="en-US" sz="3800" dirty="0">
                <a:solidFill>
                  <a:srgbClr val="050A30"/>
                </a:solidFill>
                <a:latin typeface="Agrandir Narrow Bold"/>
              </a:rPr>
              <a:t>Hybrid </a:t>
            </a:r>
            <a:r>
              <a:rPr lang="en-US" sz="3800" dirty="0" err="1">
                <a:solidFill>
                  <a:srgbClr val="050A30"/>
                </a:solidFill>
                <a:latin typeface="Agrandir Narrow Bold"/>
              </a:rPr>
              <a:t>KNRegressor</a:t>
            </a:r>
            <a:r>
              <a:rPr lang="en-US" sz="3800" dirty="0">
                <a:solidFill>
                  <a:srgbClr val="050A30"/>
                </a:solidFill>
                <a:latin typeface="Agrandir Narrow Bold"/>
              </a:rPr>
              <a:t> Neural Network Model</a:t>
            </a:r>
          </a:p>
        </p:txBody>
      </p:sp>
      <p:sp>
        <p:nvSpPr>
          <p:cNvPr id="16" name="TextBox 9">
            <a:extLst>
              <a:ext uri="{FF2B5EF4-FFF2-40B4-BE49-F238E27FC236}">
                <a16:creationId xmlns:a16="http://schemas.microsoft.com/office/drawing/2014/main" id="{735DBA61-33F5-4C91-80C3-F7AEC36C5DCA}"/>
              </a:ext>
            </a:extLst>
          </p:cNvPr>
          <p:cNvSpPr txBox="1"/>
          <p:nvPr/>
        </p:nvSpPr>
        <p:spPr>
          <a:xfrm>
            <a:off x="-1713725" y="2779285"/>
            <a:ext cx="4929085" cy="611642"/>
          </a:xfrm>
          <a:prstGeom prst="rect">
            <a:avLst/>
          </a:prstGeom>
        </p:spPr>
        <p:txBody>
          <a:bodyPr wrap="square" lIns="0" tIns="0" rIns="0" bIns="0" rtlCol="0" anchor="t">
            <a:spAutoFit/>
          </a:bodyPr>
          <a:lstStyle/>
          <a:p>
            <a:pPr marL="0" lvl="0" indent="0" algn="r">
              <a:lnSpc>
                <a:spcPts val="4889"/>
              </a:lnSpc>
              <a:spcBef>
                <a:spcPct val="0"/>
              </a:spcBef>
            </a:pPr>
            <a:r>
              <a:rPr lang="en-US" sz="3800" dirty="0">
                <a:solidFill>
                  <a:srgbClr val="050A30"/>
                </a:solidFill>
                <a:latin typeface="Agrandir Narrow Bold"/>
              </a:rPr>
              <a:t>Why?</a:t>
            </a:r>
          </a:p>
        </p:txBody>
      </p:sp>
      <p:sp>
        <p:nvSpPr>
          <p:cNvPr id="3" name="TextBox 2">
            <a:extLst>
              <a:ext uri="{FF2B5EF4-FFF2-40B4-BE49-F238E27FC236}">
                <a16:creationId xmlns:a16="http://schemas.microsoft.com/office/drawing/2014/main" id="{C6C829BB-AD86-47F7-8F1A-4A88133377A3}"/>
              </a:ext>
            </a:extLst>
          </p:cNvPr>
          <p:cNvSpPr txBox="1"/>
          <p:nvPr/>
        </p:nvSpPr>
        <p:spPr>
          <a:xfrm>
            <a:off x="2145199" y="3543300"/>
            <a:ext cx="14314001" cy="954107"/>
          </a:xfrm>
          <a:prstGeom prst="rect">
            <a:avLst/>
          </a:prstGeom>
          <a:noFill/>
        </p:spPr>
        <p:txBody>
          <a:bodyPr wrap="square" rtlCol="0">
            <a:spAutoFit/>
          </a:bodyPr>
          <a:lstStyle/>
          <a:p>
            <a:pPr algn="just"/>
            <a:r>
              <a:rPr lang="en-IN" sz="2800" b="1" dirty="0"/>
              <a:t>After implementing 4 different ML Algorithms we have found that these two algorithms are giving better results. So, we decided to combine these 2 models and develop the hybrid model.</a:t>
            </a:r>
          </a:p>
        </p:txBody>
      </p:sp>
      <p:sp>
        <p:nvSpPr>
          <p:cNvPr id="5" name="TextBox 4">
            <a:extLst>
              <a:ext uri="{FF2B5EF4-FFF2-40B4-BE49-F238E27FC236}">
                <a16:creationId xmlns:a16="http://schemas.microsoft.com/office/drawing/2014/main" id="{9EED81E6-9127-48F4-B13B-6D8AD7F1BCEB}"/>
              </a:ext>
            </a:extLst>
          </p:cNvPr>
          <p:cNvSpPr txBox="1"/>
          <p:nvPr/>
        </p:nvSpPr>
        <p:spPr>
          <a:xfrm>
            <a:off x="1676400" y="5905500"/>
            <a:ext cx="14782800" cy="3785652"/>
          </a:xfrm>
          <a:prstGeom prst="rect">
            <a:avLst/>
          </a:prstGeom>
          <a:noFill/>
        </p:spPr>
        <p:txBody>
          <a:bodyPr wrap="square" rtlCol="0">
            <a:spAutoFit/>
          </a:bodyPr>
          <a:lstStyle/>
          <a:p>
            <a:r>
              <a:rPr lang="en-US" sz="2400" b="1" i="0" dirty="0">
                <a:solidFill>
                  <a:srgbClr val="374151"/>
                </a:solidFill>
                <a:effectLst/>
                <a:latin typeface="Times New Roman" panose="02020603050405020304" pitchFamily="18" charset="0"/>
                <a:cs typeface="Times New Roman" panose="02020603050405020304" pitchFamily="18" charset="0"/>
              </a:rPr>
              <a:t>The hybrid KNN and neural network model is a machine learning algorithm that combines the strengths of two popular techniques to improve the accuracy and efficiency of predictions. The KNN algorithm is simple and efficient, while neural networks have powerful learning capabilities.</a:t>
            </a:r>
          </a:p>
          <a:p>
            <a:endParaRPr lang="en-US" sz="2400" b="1" dirty="0">
              <a:solidFill>
                <a:srgbClr val="374151"/>
              </a:solidFill>
              <a:latin typeface="Times New Roman" panose="02020603050405020304" pitchFamily="18" charset="0"/>
              <a:cs typeface="Times New Roman" panose="02020603050405020304" pitchFamily="18" charset="0"/>
            </a:endParaRPr>
          </a:p>
          <a:p>
            <a:r>
              <a:rPr lang="en-US" sz="2400" b="1" i="0" dirty="0">
                <a:solidFill>
                  <a:srgbClr val="374151"/>
                </a:solidFill>
                <a:effectLst/>
                <a:latin typeface="Times New Roman" panose="02020603050405020304" pitchFamily="18" charset="0"/>
                <a:cs typeface="Times New Roman" panose="02020603050405020304" pitchFamily="18" charset="0"/>
              </a:rPr>
              <a:t>This hybrid model works by first using the KNN algorithm to identify the K-nearest neighbors to a new data point. The data points are then passed to a neural network for further processing. The neural network can be customized to fit the specific problem and data being analyzed. </a:t>
            </a:r>
          </a:p>
          <a:p>
            <a:endParaRPr lang="en-US" sz="2400" b="1" dirty="0">
              <a:solidFill>
                <a:srgbClr val="374151"/>
              </a:solidFill>
              <a:latin typeface="Times New Roman" panose="02020603050405020304" pitchFamily="18" charset="0"/>
              <a:cs typeface="Times New Roman" panose="02020603050405020304" pitchFamily="18" charset="0"/>
            </a:endParaRPr>
          </a:p>
          <a:p>
            <a:r>
              <a:rPr lang="en-US" sz="2400" b="1" i="0" dirty="0">
                <a:solidFill>
                  <a:srgbClr val="374151"/>
                </a:solidFill>
                <a:effectLst/>
                <a:latin typeface="Times New Roman" panose="02020603050405020304" pitchFamily="18" charset="0"/>
                <a:cs typeface="Times New Roman" panose="02020603050405020304" pitchFamily="18" charset="0"/>
              </a:rPr>
              <a:t>The output of the neural network is used as the final prediction for the new data point. This hybrid approach provides accurate predictions while still being computationally efficient.</a:t>
            </a:r>
            <a:endParaRPr lang="en-IN" sz="2400" b="1" dirty="0">
              <a:latin typeface="Times New Roman" panose="02020603050405020304" pitchFamily="18" charset="0"/>
              <a:cs typeface="Times New Roman" panose="02020603050405020304" pitchFamily="18" charset="0"/>
            </a:endParaRPr>
          </a:p>
        </p:txBody>
      </p:sp>
      <p:sp>
        <p:nvSpPr>
          <p:cNvPr id="21" name="TextBox 9">
            <a:extLst>
              <a:ext uri="{FF2B5EF4-FFF2-40B4-BE49-F238E27FC236}">
                <a16:creationId xmlns:a16="http://schemas.microsoft.com/office/drawing/2014/main" id="{1DCA4977-50D0-414A-AF11-6B528E572166}"/>
              </a:ext>
            </a:extLst>
          </p:cNvPr>
          <p:cNvSpPr txBox="1"/>
          <p:nvPr/>
        </p:nvSpPr>
        <p:spPr>
          <a:xfrm>
            <a:off x="-1219200" y="5177952"/>
            <a:ext cx="4929085" cy="611642"/>
          </a:xfrm>
          <a:prstGeom prst="rect">
            <a:avLst/>
          </a:prstGeom>
        </p:spPr>
        <p:txBody>
          <a:bodyPr wrap="square" lIns="0" tIns="0" rIns="0" bIns="0" rtlCol="0" anchor="t">
            <a:spAutoFit/>
          </a:bodyPr>
          <a:lstStyle/>
          <a:p>
            <a:pPr marL="0" lvl="0" indent="0" algn="r">
              <a:lnSpc>
                <a:spcPts val="4889"/>
              </a:lnSpc>
              <a:spcBef>
                <a:spcPct val="0"/>
              </a:spcBef>
            </a:pPr>
            <a:r>
              <a:rPr lang="en-US" sz="3800" dirty="0">
                <a:solidFill>
                  <a:srgbClr val="050A30"/>
                </a:solidFill>
                <a:latin typeface="Agrandir Narrow Bold"/>
              </a:rPr>
              <a:t>The Model</a:t>
            </a:r>
          </a:p>
        </p:txBody>
      </p:sp>
    </p:spTree>
    <p:extLst>
      <p:ext uri="{BB962C8B-B14F-4D97-AF65-F5344CB8AC3E}">
        <p14:creationId xmlns:p14="http://schemas.microsoft.com/office/powerpoint/2010/main" val="18236344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randombar(horizontal)">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40" name="Group 2"/>
          <p:cNvGrpSpPr/>
          <p:nvPr/>
        </p:nvGrpSpPr>
        <p:grpSpPr>
          <a:xfrm>
            <a:off x="5989995" y="671628"/>
            <a:ext cx="6529948" cy="1304024"/>
            <a:chOff x="0" y="0"/>
            <a:chExt cx="2933248" cy="359380"/>
          </a:xfrm>
        </p:grpSpPr>
        <p:sp>
          <p:nvSpPr>
            <p:cNvPr id="41"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42"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33" name="Picture 3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70958" y="8859886"/>
            <a:ext cx="2617042" cy="2010313"/>
          </a:xfrm>
          <a:prstGeom prst="rect">
            <a:avLst/>
          </a:prstGeom>
        </p:spPr>
      </p:pic>
      <p:pic>
        <p:nvPicPr>
          <p:cNvPr id="35" name="Picture 3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36" name="Picture 3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37" name="Picture 3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670958" y="1028700"/>
            <a:ext cx="1588342" cy="1667153"/>
          </a:xfrm>
          <a:prstGeom prst="rect">
            <a:avLst/>
          </a:prstGeom>
        </p:spPr>
      </p:pic>
      <p:sp>
        <p:nvSpPr>
          <p:cNvPr id="2" name="TextBox 15">
            <a:extLst>
              <a:ext uri="{FF2B5EF4-FFF2-40B4-BE49-F238E27FC236}">
                <a16:creationId xmlns:a16="http://schemas.microsoft.com/office/drawing/2014/main" id="{EF2F54D3-01AA-0519-CE4D-442B4C4BC114}"/>
              </a:ext>
            </a:extLst>
          </p:cNvPr>
          <p:cNvSpPr txBox="1"/>
          <p:nvPr/>
        </p:nvSpPr>
        <p:spPr>
          <a:xfrm>
            <a:off x="7315200" y="1028700"/>
            <a:ext cx="5721435" cy="602216"/>
          </a:xfrm>
          <a:prstGeom prst="rect">
            <a:avLst/>
          </a:prstGeom>
        </p:spPr>
        <p:txBody>
          <a:bodyPr wrap="square" lIns="0" tIns="0" rIns="0" bIns="0" rtlCol="0" anchor="t">
            <a:spAutoFit/>
          </a:bodyPr>
          <a:lstStyle/>
          <a:p>
            <a:pPr marL="0" lvl="0" indent="0" algn="l">
              <a:lnSpc>
                <a:spcPts val="4889"/>
              </a:lnSpc>
              <a:spcBef>
                <a:spcPct val="0"/>
              </a:spcBef>
            </a:pPr>
            <a:r>
              <a:rPr lang="en-US" sz="3800" dirty="0">
                <a:solidFill>
                  <a:srgbClr val="050A30"/>
                </a:solidFill>
                <a:latin typeface="Agrandir Narrow Bold"/>
              </a:rPr>
              <a:t>Flask &amp; Pickle</a:t>
            </a:r>
          </a:p>
        </p:txBody>
      </p:sp>
      <p:sp>
        <p:nvSpPr>
          <p:cNvPr id="3" name="TextBox 2">
            <a:extLst>
              <a:ext uri="{FF2B5EF4-FFF2-40B4-BE49-F238E27FC236}">
                <a16:creationId xmlns:a16="http://schemas.microsoft.com/office/drawing/2014/main" id="{F0F505FE-E5FE-497B-854C-04FBEACC0F97}"/>
              </a:ext>
            </a:extLst>
          </p:cNvPr>
          <p:cNvSpPr txBox="1"/>
          <p:nvPr/>
        </p:nvSpPr>
        <p:spPr>
          <a:xfrm>
            <a:off x="2619382" y="7644705"/>
            <a:ext cx="12925418" cy="1384995"/>
          </a:xfrm>
          <a:prstGeom prst="rect">
            <a:avLst/>
          </a:prstGeom>
          <a:noFill/>
        </p:spPr>
        <p:txBody>
          <a:bodyPr wrap="square" rtlCol="0">
            <a:spAutoFit/>
          </a:bodyPr>
          <a:lstStyle/>
          <a:p>
            <a:pPr algn="just"/>
            <a:r>
              <a:rPr lang="en-US" sz="2800" b="1" i="0" dirty="0">
                <a:solidFill>
                  <a:srgbClr val="374151"/>
                </a:solidFill>
                <a:effectLst/>
                <a:latin typeface="Times New Roman" panose="02020603050405020304" pitchFamily="18" charset="0"/>
                <a:cs typeface="Times New Roman" panose="02020603050405020304" pitchFamily="18" charset="0"/>
              </a:rPr>
              <a:t>To use Flask and Pickle together, you would first need to import the Pickle module into your Flask application. You could then use the dump() function to serialize your Python object, and the load() function to deserialize it.</a:t>
            </a:r>
            <a:endParaRPr lang="en-IN" sz="2800" b="1"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2F1B72B1-0D8A-4C29-AE2B-F68FC0104322}"/>
              </a:ext>
            </a:extLst>
          </p:cNvPr>
          <p:cNvSpPr txBox="1"/>
          <p:nvPr/>
        </p:nvSpPr>
        <p:spPr>
          <a:xfrm>
            <a:off x="2466982" y="2896731"/>
            <a:ext cx="12925418" cy="2246769"/>
          </a:xfrm>
          <a:prstGeom prst="rect">
            <a:avLst/>
          </a:prstGeom>
          <a:noFill/>
        </p:spPr>
        <p:txBody>
          <a:bodyPr wrap="square" rtlCol="0">
            <a:spAutoFit/>
          </a:bodyPr>
          <a:lstStyle/>
          <a:p>
            <a:pPr algn="just"/>
            <a:r>
              <a:rPr lang="en-US" sz="2800" b="1" i="0" dirty="0">
                <a:solidFill>
                  <a:srgbClr val="374151"/>
                </a:solidFill>
                <a:effectLst/>
                <a:latin typeface="Times New Roman" panose="02020603050405020304" pitchFamily="18" charset="0"/>
                <a:cs typeface="Times New Roman" panose="02020603050405020304" pitchFamily="18" charset="0"/>
              </a:rPr>
              <a:t>Flask is a lightweight and popular web framework for Python. It allows you to quickly and easily build web applications by providing a simple and intuitive interface. Flask is known for its flexibility and ease of use, making it a popular choice for small to medium-sized web applications. It also has a large and active community, with many third-party extensions available to add extra functionality.</a:t>
            </a:r>
            <a:endParaRPr lang="en-IN" sz="2800" b="1"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0BC9A902-6A5E-4274-927D-0DA0893AD440}"/>
              </a:ext>
            </a:extLst>
          </p:cNvPr>
          <p:cNvSpPr txBox="1"/>
          <p:nvPr/>
        </p:nvSpPr>
        <p:spPr>
          <a:xfrm>
            <a:off x="2543182" y="5461218"/>
            <a:ext cx="12925418" cy="1815882"/>
          </a:xfrm>
          <a:prstGeom prst="rect">
            <a:avLst/>
          </a:prstGeom>
          <a:noFill/>
        </p:spPr>
        <p:txBody>
          <a:bodyPr wrap="square" rtlCol="0">
            <a:spAutoFit/>
          </a:bodyPr>
          <a:lstStyle/>
          <a:p>
            <a:pPr algn="just"/>
            <a:r>
              <a:rPr lang="en-US" sz="2800" b="1" i="0" dirty="0">
                <a:solidFill>
                  <a:srgbClr val="374151"/>
                </a:solidFill>
                <a:effectLst/>
                <a:latin typeface="Times New Roman" panose="02020603050405020304" pitchFamily="18" charset="0"/>
                <a:cs typeface="Times New Roman" panose="02020603050405020304" pitchFamily="18" charset="0"/>
              </a:rPr>
              <a:t>Pickle is a built-in Python module that allows you to serialize and deserialize Python objects. Serialization is the process of converting an object into a format that can be stored or transmitted, while deserialization is the reverse process of reconstructing the object from the serialized form.</a:t>
            </a:r>
            <a:endParaRPr lang="en-IN"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2576631"/>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29" name="Group 2"/>
          <p:cNvGrpSpPr/>
          <p:nvPr/>
        </p:nvGrpSpPr>
        <p:grpSpPr>
          <a:xfrm>
            <a:off x="5562600" y="510268"/>
            <a:ext cx="7029158" cy="1036863"/>
            <a:chOff x="0" y="0"/>
            <a:chExt cx="2933248" cy="359380"/>
          </a:xfrm>
        </p:grpSpPr>
        <p:sp>
          <p:nvSpPr>
            <p:cNvPr id="30"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31"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2" name="Group 2"/>
          <p:cNvGrpSpPr/>
          <p:nvPr/>
        </p:nvGrpSpPr>
        <p:grpSpPr>
          <a:xfrm>
            <a:off x="1232031" y="2856086"/>
            <a:ext cx="709834" cy="709834"/>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156020" y="2792518"/>
            <a:ext cx="709834" cy="709834"/>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213667" y="4738466"/>
            <a:ext cx="709834" cy="709834"/>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143000" y="4662266"/>
            <a:ext cx="709834" cy="709834"/>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4882214" y="638419"/>
            <a:ext cx="8523571" cy="838200"/>
          </a:xfrm>
          <a:prstGeom prst="rect">
            <a:avLst/>
          </a:prstGeom>
        </p:spPr>
        <p:txBody>
          <a:bodyPr lIns="0" tIns="0" rIns="0" bIns="0" rtlCol="0" anchor="t">
            <a:spAutoFit/>
          </a:bodyPr>
          <a:lstStyle/>
          <a:p>
            <a:pPr algn="ctr">
              <a:lnSpc>
                <a:spcPts val="5553"/>
              </a:lnSpc>
              <a:spcBef>
                <a:spcPct val="0"/>
              </a:spcBef>
            </a:pPr>
            <a:r>
              <a:rPr lang="en-US" sz="4627">
                <a:solidFill>
                  <a:srgbClr val="050A30"/>
                </a:solidFill>
                <a:latin typeface="Agrandir Narrow Bold"/>
              </a:rPr>
              <a:t>Experiments and Results</a:t>
            </a:r>
          </a:p>
        </p:txBody>
      </p:sp>
      <p:sp>
        <p:nvSpPr>
          <p:cNvPr id="15" name="TextBox 15"/>
          <p:cNvSpPr txBox="1"/>
          <p:nvPr/>
        </p:nvSpPr>
        <p:spPr>
          <a:xfrm>
            <a:off x="2416232" y="2713682"/>
            <a:ext cx="8023168" cy="1355692"/>
          </a:xfrm>
          <a:prstGeom prst="rect">
            <a:avLst/>
          </a:prstGeom>
        </p:spPr>
        <p:txBody>
          <a:bodyPr wrap="square" lIns="0" tIns="0" rIns="0" bIns="0" rtlCol="0" anchor="t">
            <a:spAutoFit/>
          </a:bodyPr>
          <a:lstStyle/>
          <a:p>
            <a:pPr marL="0" lvl="0" indent="0" algn="l">
              <a:lnSpc>
                <a:spcPts val="3612"/>
              </a:lnSpc>
              <a:spcBef>
                <a:spcPct val="0"/>
              </a:spcBef>
            </a:pPr>
            <a:r>
              <a:rPr lang="en-US" sz="3010" dirty="0">
                <a:solidFill>
                  <a:srgbClr val="050A30"/>
                </a:solidFill>
                <a:latin typeface="Agrandir Narrow"/>
              </a:rPr>
              <a:t>Data Set Description with Reference:</a:t>
            </a:r>
          </a:p>
          <a:p>
            <a:pPr marL="0" lvl="0" indent="0" algn="just">
              <a:lnSpc>
                <a:spcPts val="3612"/>
              </a:lnSpc>
              <a:spcBef>
                <a:spcPct val="0"/>
              </a:spcBef>
            </a:pPr>
            <a:r>
              <a:rPr lang="en-US" sz="3010" dirty="0">
                <a:solidFill>
                  <a:srgbClr val="050A30"/>
                </a:solidFill>
                <a:latin typeface="Agrandir Narrow"/>
              </a:rPr>
              <a:t>	</a:t>
            </a:r>
            <a:r>
              <a:rPr lang="en-US" sz="2500" dirty="0">
                <a:solidFill>
                  <a:srgbClr val="050A30"/>
                </a:solidFill>
                <a:latin typeface="Agrandir Narrow"/>
              </a:rPr>
              <a:t>Our </a:t>
            </a:r>
            <a:r>
              <a:rPr lang="en-US" sz="2500" dirty="0" err="1">
                <a:solidFill>
                  <a:srgbClr val="050A30"/>
                </a:solidFill>
                <a:latin typeface="Agrandir Narrow"/>
              </a:rPr>
              <a:t>datatset</a:t>
            </a:r>
            <a:r>
              <a:rPr lang="en-US" sz="2500" dirty="0">
                <a:solidFill>
                  <a:srgbClr val="050A30"/>
                </a:solidFill>
                <a:latin typeface="Agrandir Narrow"/>
              </a:rPr>
              <a:t> contains several columns determining    </a:t>
            </a:r>
          </a:p>
          <a:p>
            <a:pPr marL="0" lvl="0" indent="0" algn="just">
              <a:lnSpc>
                <a:spcPts val="3612"/>
              </a:lnSpc>
              <a:spcBef>
                <a:spcPct val="0"/>
              </a:spcBef>
            </a:pPr>
            <a:r>
              <a:rPr lang="en-US" sz="2500" dirty="0">
                <a:solidFill>
                  <a:srgbClr val="050A30"/>
                </a:solidFill>
                <a:latin typeface="Agrandir Narrow"/>
              </a:rPr>
              <a:t>              the features of any house and land.</a:t>
            </a:r>
          </a:p>
        </p:txBody>
      </p:sp>
      <p:sp>
        <p:nvSpPr>
          <p:cNvPr id="16" name="TextBox 16"/>
          <p:cNvSpPr txBox="1"/>
          <p:nvPr/>
        </p:nvSpPr>
        <p:spPr>
          <a:xfrm>
            <a:off x="2409306" y="4592241"/>
            <a:ext cx="8030094" cy="1355692"/>
          </a:xfrm>
          <a:prstGeom prst="rect">
            <a:avLst/>
          </a:prstGeom>
        </p:spPr>
        <p:txBody>
          <a:bodyPr wrap="square" lIns="0" tIns="0" rIns="0" bIns="0" rtlCol="0" anchor="t">
            <a:spAutoFit/>
          </a:bodyPr>
          <a:lstStyle/>
          <a:p>
            <a:pPr marL="0" lvl="0" indent="0" algn="l">
              <a:lnSpc>
                <a:spcPts val="3612"/>
              </a:lnSpc>
              <a:spcBef>
                <a:spcPct val="0"/>
              </a:spcBef>
            </a:pPr>
            <a:r>
              <a:rPr lang="en-US" sz="3010" dirty="0">
                <a:solidFill>
                  <a:srgbClr val="050A30"/>
                </a:solidFill>
                <a:latin typeface="Agrandir Narrow"/>
              </a:rPr>
              <a:t>System Description:</a:t>
            </a:r>
          </a:p>
          <a:p>
            <a:pPr marL="0" lvl="0" indent="0" algn="l">
              <a:lnSpc>
                <a:spcPts val="3612"/>
              </a:lnSpc>
              <a:spcBef>
                <a:spcPct val="0"/>
              </a:spcBef>
            </a:pPr>
            <a:r>
              <a:rPr lang="en-US" sz="3010" dirty="0">
                <a:solidFill>
                  <a:srgbClr val="050A30"/>
                </a:solidFill>
                <a:latin typeface="Agrandir Narrow"/>
              </a:rPr>
              <a:t>	</a:t>
            </a:r>
            <a:r>
              <a:rPr lang="en-US" sz="2500" dirty="0">
                <a:solidFill>
                  <a:srgbClr val="050A30"/>
                </a:solidFill>
                <a:latin typeface="Agrandir Narrow"/>
              </a:rPr>
              <a:t>Goal of our model is to successfully predict the    </a:t>
            </a:r>
          </a:p>
          <a:p>
            <a:pPr marL="0" lvl="0" indent="0" algn="l">
              <a:lnSpc>
                <a:spcPts val="3612"/>
              </a:lnSpc>
              <a:spcBef>
                <a:spcPct val="0"/>
              </a:spcBef>
            </a:pPr>
            <a:r>
              <a:rPr lang="en-US" sz="2500" dirty="0">
                <a:solidFill>
                  <a:srgbClr val="050A30"/>
                </a:solidFill>
                <a:latin typeface="Agrandir Narrow"/>
              </a:rPr>
              <a:t>              prices of land depending on few parameters.</a:t>
            </a:r>
          </a:p>
        </p:txBody>
      </p:sp>
      <p:sp>
        <p:nvSpPr>
          <p:cNvPr id="17" name="TextBox 17"/>
          <p:cNvSpPr txBox="1"/>
          <p:nvPr/>
        </p:nvSpPr>
        <p:spPr>
          <a:xfrm>
            <a:off x="2362200" y="6607208"/>
            <a:ext cx="7696200" cy="1817357"/>
          </a:xfrm>
          <a:prstGeom prst="rect">
            <a:avLst/>
          </a:prstGeom>
        </p:spPr>
        <p:txBody>
          <a:bodyPr wrap="square" lIns="0" tIns="0" rIns="0" bIns="0" rtlCol="0" anchor="t">
            <a:spAutoFit/>
          </a:bodyPr>
          <a:lstStyle/>
          <a:p>
            <a:pPr marL="0" lvl="0" indent="0" algn="l">
              <a:lnSpc>
                <a:spcPts val="3612"/>
              </a:lnSpc>
              <a:spcBef>
                <a:spcPct val="0"/>
              </a:spcBef>
            </a:pPr>
            <a:r>
              <a:rPr lang="en-US" sz="3010" dirty="0">
                <a:solidFill>
                  <a:srgbClr val="050A30"/>
                </a:solidFill>
                <a:latin typeface="Agrandir Narrow"/>
              </a:rPr>
              <a:t>Result:</a:t>
            </a:r>
          </a:p>
          <a:p>
            <a:pPr marL="0" lvl="0" indent="0" algn="l">
              <a:lnSpc>
                <a:spcPts val="3612"/>
              </a:lnSpc>
              <a:spcBef>
                <a:spcPct val="0"/>
              </a:spcBef>
            </a:pPr>
            <a:r>
              <a:rPr lang="en-US" sz="3010" dirty="0">
                <a:solidFill>
                  <a:srgbClr val="050A30"/>
                </a:solidFill>
                <a:latin typeface="Agrandir Narrow"/>
              </a:rPr>
              <a:t> 	</a:t>
            </a:r>
            <a:r>
              <a:rPr lang="en-US" sz="2500" dirty="0">
                <a:solidFill>
                  <a:srgbClr val="050A30"/>
                </a:solidFill>
                <a:latin typeface="Agrandir Narrow"/>
              </a:rPr>
              <a:t>Successfully implemented hybrid model </a:t>
            </a:r>
          </a:p>
          <a:p>
            <a:pPr marL="0" lvl="0" indent="0" algn="l">
              <a:lnSpc>
                <a:spcPts val="3612"/>
              </a:lnSpc>
              <a:spcBef>
                <a:spcPct val="0"/>
              </a:spcBef>
            </a:pPr>
            <a:r>
              <a:rPr lang="en-US" sz="2500" dirty="0">
                <a:solidFill>
                  <a:srgbClr val="050A30"/>
                </a:solidFill>
                <a:latin typeface="Agrandir Narrow"/>
              </a:rPr>
              <a:t>             combining </a:t>
            </a:r>
            <a:r>
              <a:rPr lang="en-US" sz="2500" dirty="0" err="1">
                <a:solidFill>
                  <a:srgbClr val="050A30"/>
                </a:solidFill>
                <a:latin typeface="Agrandir Narrow"/>
              </a:rPr>
              <a:t>KNeighbours</a:t>
            </a:r>
            <a:r>
              <a:rPr lang="en-US" sz="2500" dirty="0">
                <a:solidFill>
                  <a:srgbClr val="050A30"/>
                </a:solidFill>
                <a:latin typeface="Agrandir Narrow"/>
              </a:rPr>
              <a:t> Regressor and Neural </a:t>
            </a:r>
          </a:p>
          <a:p>
            <a:pPr marL="0" lvl="0" indent="0" algn="l">
              <a:lnSpc>
                <a:spcPts val="3612"/>
              </a:lnSpc>
              <a:spcBef>
                <a:spcPct val="0"/>
              </a:spcBef>
            </a:pPr>
            <a:r>
              <a:rPr lang="en-US" sz="2500" dirty="0">
                <a:solidFill>
                  <a:srgbClr val="050A30"/>
                </a:solidFill>
                <a:latin typeface="Agrandir Narrow"/>
              </a:rPr>
              <a:t>             Network to predict the price of any House.</a:t>
            </a:r>
          </a:p>
        </p:txBody>
      </p:sp>
      <p:grpSp>
        <p:nvGrpSpPr>
          <p:cNvPr id="18" name="Group 18"/>
          <p:cNvGrpSpPr/>
          <p:nvPr/>
        </p:nvGrpSpPr>
        <p:grpSpPr>
          <a:xfrm>
            <a:off x="1232031" y="6667500"/>
            <a:ext cx="709834" cy="709834"/>
            <a:chOff x="0" y="0"/>
            <a:chExt cx="812800" cy="812800"/>
          </a:xfrm>
        </p:grpSpPr>
        <p:sp>
          <p:nvSpPr>
            <p:cNvPr id="19" name="Freeform 1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20" name="TextBox 2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156020" y="6591300"/>
            <a:ext cx="709834" cy="709834"/>
            <a:chOff x="0" y="0"/>
            <a:chExt cx="812800" cy="812800"/>
          </a:xfrm>
        </p:grpSpPr>
        <p:sp>
          <p:nvSpPr>
            <p:cNvPr id="22" name="Freeform 2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23" name="TextBox 2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24" name="Picture 2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25" name="Picture 2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70958" y="8859886"/>
            <a:ext cx="2617042" cy="2010313"/>
          </a:xfrm>
          <a:prstGeom prst="rect">
            <a:avLst/>
          </a:prstGeom>
        </p:spPr>
      </p:pic>
      <p:pic>
        <p:nvPicPr>
          <p:cNvPr id="26" name="Picture 2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27" name="Picture 2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28" name="Picture 2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670958" y="1028700"/>
            <a:ext cx="1588342" cy="1667153"/>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randombar(horizontal)">
                                      <p:cBhvr>
                                        <p:cTn id="7" dur="500"/>
                                        <p:tgtEl>
                                          <p:spTgt spid="1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5">
                                            <p:txEl>
                                              <p:pRg st="2" end="2"/>
                                            </p:txEl>
                                          </p:spTgt>
                                        </p:tgtEl>
                                        <p:attrNameLst>
                                          <p:attrName>style.visibility</p:attrName>
                                        </p:attrNameLst>
                                      </p:cBhvr>
                                      <p:to>
                                        <p:strVal val="visible"/>
                                      </p:to>
                                    </p:set>
                                    <p:animEffect transition="in" filter="randombar(horizontal)">
                                      <p:cBhvr>
                                        <p:cTn id="12" dur="500"/>
                                        <p:tgtEl>
                                          <p:spTgt spid="1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randombar(horizontal)">
                                      <p:cBhvr>
                                        <p:cTn id="17" dur="500"/>
                                        <p:tgtEl>
                                          <p:spTgt spid="1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6">
                                            <p:txEl>
                                              <p:pRg st="2" end="2"/>
                                            </p:txEl>
                                          </p:spTgt>
                                        </p:tgtEl>
                                        <p:attrNameLst>
                                          <p:attrName>style.visibility</p:attrName>
                                        </p:attrNameLst>
                                      </p:cBhvr>
                                      <p:to>
                                        <p:strVal val="visible"/>
                                      </p:to>
                                    </p:set>
                                    <p:animEffect transition="in" filter="randombar(horizontal)">
                                      <p:cBhvr>
                                        <p:cTn id="22" dur="500"/>
                                        <p:tgtEl>
                                          <p:spTgt spid="1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7">
                                            <p:txEl>
                                              <p:pRg st="1" end="1"/>
                                            </p:txEl>
                                          </p:spTgt>
                                        </p:tgtEl>
                                        <p:attrNameLst>
                                          <p:attrName>style.visibility</p:attrName>
                                        </p:attrNameLst>
                                      </p:cBhvr>
                                      <p:to>
                                        <p:strVal val="visible"/>
                                      </p:to>
                                    </p:set>
                                    <p:animEffect transition="in" filter="randombar(horizontal)">
                                      <p:cBhvr>
                                        <p:cTn id="27" dur="500"/>
                                        <p:tgtEl>
                                          <p:spTgt spid="17">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17">
                                            <p:txEl>
                                              <p:pRg st="2" end="2"/>
                                            </p:txEl>
                                          </p:spTgt>
                                        </p:tgtEl>
                                        <p:attrNameLst>
                                          <p:attrName>style.visibility</p:attrName>
                                        </p:attrNameLst>
                                      </p:cBhvr>
                                      <p:to>
                                        <p:strVal val="visible"/>
                                      </p:to>
                                    </p:set>
                                    <p:animEffect transition="in" filter="randombar(horizontal)">
                                      <p:cBhvr>
                                        <p:cTn id="32" dur="500"/>
                                        <p:tgtEl>
                                          <p:spTgt spid="17">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17">
                                            <p:txEl>
                                              <p:pRg st="3" end="3"/>
                                            </p:txEl>
                                          </p:spTgt>
                                        </p:tgtEl>
                                        <p:attrNameLst>
                                          <p:attrName>style.visibility</p:attrName>
                                        </p:attrNameLst>
                                      </p:cBhvr>
                                      <p:to>
                                        <p:strVal val="visible"/>
                                      </p:to>
                                    </p:set>
                                    <p:animEffect transition="in" filter="randombar(horizontal)">
                                      <p:cBhvr>
                                        <p:cTn id="37" dur="500"/>
                                        <p:tgtEl>
                                          <p:spTgt spid="1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2" name="Group 2"/>
          <p:cNvGrpSpPr/>
          <p:nvPr/>
        </p:nvGrpSpPr>
        <p:grpSpPr>
          <a:xfrm>
            <a:off x="5070620" y="701134"/>
            <a:ext cx="7655177" cy="937909"/>
            <a:chOff x="0" y="0"/>
            <a:chExt cx="2933248" cy="359380"/>
          </a:xfrm>
        </p:grpSpPr>
        <p:sp>
          <p:nvSpPr>
            <p:cNvPr id="3"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5181600" y="876300"/>
            <a:ext cx="7447944" cy="685800"/>
          </a:xfrm>
          <a:prstGeom prst="rect">
            <a:avLst/>
          </a:prstGeom>
        </p:spPr>
        <p:txBody>
          <a:bodyPr lIns="0" tIns="0" rIns="0" bIns="0" rtlCol="0" anchor="t">
            <a:spAutoFit/>
          </a:bodyPr>
          <a:lstStyle/>
          <a:p>
            <a:pPr algn="ctr">
              <a:lnSpc>
                <a:spcPts val="4644"/>
              </a:lnSpc>
              <a:spcBef>
                <a:spcPct val="0"/>
              </a:spcBef>
            </a:pPr>
            <a:r>
              <a:rPr lang="en-US" sz="3870" dirty="0">
                <a:solidFill>
                  <a:srgbClr val="050A30"/>
                </a:solidFill>
                <a:latin typeface="Agrandir Narrow Bold"/>
              </a:rPr>
              <a:t>Conclusion and Future Work</a:t>
            </a:r>
          </a:p>
        </p:txBody>
      </p:sp>
      <p:sp>
        <p:nvSpPr>
          <p:cNvPr id="6" name="TextBox 6"/>
          <p:cNvSpPr txBox="1"/>
          <p:nvPr/>
        </p:nvSpPr>
        <p:spPr>
          <a:xfrm>
            <a:off x="2925881" y="2472556"/>
            <a:ext cx="11981171" cy="590550"/>
          </a:xfrm>
          <a:prstGeom prst="rect">
            <a:avLst/>
          </a:prstGeom>
        </p:spPr>
        <p:txBody>
          <a:bodyPr lIns="0" tIns="0" rIns="0" bIns="0" rtlCol="0" anchor="t">
            <a:spAutoFit/>
          </a:bodyPr>
          <a:lstStyle/>
          <a:p>
            <a:pPr marL="0" lvl="0" indent="0" algn="ctr">
              <a:lnSpc>
                <a:spcPts val="3913"/>
              </a:lnSpc>
              <a:spcBef>
                <a:spcPct val="0"/>
              </a:spcBef>
            </a:pPr>
            <a:r>
              <a:rPr lang="en-US" sz="3261" dirty="0">
                <a:solidFill>
                  <a:srgbClr val="050A30"/>
                </a:solidFill>
                <a:latin typeface="Agrandir Narrow"/>
              </a:rPr>
              <a:t>Summary</a:t>
            </a:r>
          </a:p>
        </p:txBody>
      </p:sp>
      <p:sp>
        <p:nvSpPr>
          <p:cNvPr id="7" name="TextBox 7"/>
          <p:cNvSpPr txBox="1"/>
          <p:nvPr/>
        </p:nvSpPr>
        <p:spPr>
          <a:xfrm>
            <a:off x="3317897" y="3715384"/>
            <a:ext cx="5297948" cy="1772152"/>
          </a:xfrm>
          <a:prstGeom prst="rect">
            <a:avLst/>
          </a:prstGeom>
        </p:spPr>
        <p:txBody>
          <a:bodyPr wrap="square" lIns="0" tIns="0" rIns="0" bIns="0" rtlCol="0" anchor="t">
            <a:spAutoFit/>
          </a:bodyPr>
          <a:lstStyle/>
          <a:p>
            <a:pPr algn="just">
              <a:lnSpc>
                <a:spcPts val="3546"/>
              </a:lnSpc>
              <a:spcBef>
                <a:spcPct val="0"/>
              </a:spcBef>
            </a:pPr>
            <a:r>
              <a:rPr lang="en-US" sz="2800" b="0" i="0" dirty="0">
                <a:solidFill>
                  <a:srgbClr val="292929"/>
                </a:solidFill>
                <a:effectLst/>
                <a:latin typeface="SimSun" panose="02010600030101010101" pitchFamily="2" charset="-122"/>
                <a:ea typeface="SimSun" panose="02010600030101010101" pitchFamily="2" charset="-122"/>
              </a:rPr>
              <a:t>In general the predictive model more than 90% accuracy is not very common on any large data.</a:t>
            </a:r>
            <a:endParaRPr lang="en-US" sz="2955" dirty="0">
              <a:solidFill>
                <a:srgbClr val="050A30"/>
              </a:solidFill>
              <a:latin typeface="Agrandir Narrow"/>
            </a:endParaRPr>
          </a:p>
        </p:txBody>
      </p:sp>
      <p:sp>
        <p:nvSpPr>
          <p:cNvPr id="8" name="TextBox 8"/>
          <p:cNvSpPr txBox="1"/>
          <p:nvPr/>
        </p:nvSpPr>
        <p:spPr>
          <a:xfrm>
            <a:off x="3323222" y="6068648"/>
            <a:ext cx="5297948" cy="3118674"/>
          </a:xfrm>
          <a:prstGeom prst="rect">
            <a:avLst/>
          </a:prstGeom>
        </p:spPr>
        <p:txBody>
          <a:bodyPr wrap="square" lIns="0" tIns="0" rIns="0" bIns="0" rtlCol="0" anchor="t">
            <a:spAutoFit/>
          </a:bodyPr>
          <a:lstStyle/>
          <a:p>
            <a:pPr algn="just">
              <a:lnSpc>
                <a:spcPts val="3546"/>
              </a:lnSpc>
              <a:spcBef>
                <a:spcPct val="0"/>
              </a:spcBef>
            </a:pPr>
            <a:r>
              <a:rPr lang="en-US" sz="2800" b="0" i="0" dirty="0">
                <a:solidFill>
                  <a:srgbClr val="292929"/>
                </a:solidFill>
                <a:effectLst/>
                <a:latin typeface="SimSun" panose="02010600030101010101" pitchFamily="2" charset="-122"/>
                <a:ea typeface="SimSun" panose="02010600030101010101" pitchFamily="2" charset="-122"/>
              </a:rPr>
              <a:t>The predictive power of the models can be improved by using additional features and preprocessing those features.</a:t>
            </a:r>
          </a:p>
          <a:p>
            <a:pPr algn="just">
              <a:lnSpc>
                <a:spcPts val="3546"/>
              </a:lnSpc>
              <a:spcBef>
                <a:spcPct val="0"/>
              </a:spcBef>
            </a:pPr>
            <a:r>
              <a:rPr lang="en-US" sz="2800" dirty="0">
                <a:solidFill>
                  <a:srgbClr val="292929"/>
                </a:solidFill>
                <a:latin typeface="SimSun" panose="02010600030101010101" pitchFamily="2" charset="-122"/>
                <a:ea typeface="SimSun" panose="02010600030101010101" pitchFamily="2" charset="-122"/>
              </a:rPr>
              <a:t>Features which are not being considered in making the model.</a:t>
            </a:r>
            <a:endParaRPr lang="en-US" sz="2955" dirty="0">
              <a:solidFill>
                <a:srgbClr val="050A30"/>
              </a:solidFill>
              <a:latin typeface="Agrandir Narrow"/>
            </a:endParaRPr>
          </a:p>
        </p:txBody>
      </p:sp>
      <p:grpSp>
        <p:nvGrpSpPr>
          <p:cNvPr id="9" name="Group 9"/>
          <p:cNvGrpSpPr/>
          <p:nvPr/>
        </p:nvGrpSpPr>
        <p:grpSpPr>
          <a:xfrm>
            <a:off x="1853585" y="3758431"/>
            <a:ext cx="1016678" cy="1000580"/>
            <a:chOff x="0" y="0"/>
            <a:chExt cx="1355571" cy="1334106"/>
          </a:xfrm>
        </p:grpSpPr>
        <p:grpSp>
          <p:nvGrpSpPr>
            <p:cNvPr id="10" name="Group 10"/>
            <p:cNvGrpSpPr/>
            <p:nvPr/>
          </p:nvGrpSpPr>
          <p:grpSpPr>
            <a:xfrm>
              <a:off x="131118" y="109654"/>
              <a:ext cx="1224452" cy="1224452"/>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0" y="0"/>
              <a:ext cx="1224452" cy="1224452"/>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sp>
        <p:nvSpPr>
          <p:cNvPr id="16" name="TextBox 16"/>
          <p:cNvSpPr txBox="1"/>
          <p:nvPr/>
        </p:nvSpPr>
        <p:spPr>
          <a:xfrm>
            <a:off x="1980301" y="3785735"/>
            <a:ext cx="650230" cy="712448"/>
          </a:xfrm>
          <a:prstGeom prst="rect">
            <a:avLst/>
          </a:prstGeom>
        </p:spPr>
        <p:txBody>
          <a:bodyPr lIns="0" tIns="0" rIns="0" bIns="0" rtlCol="0" anchor="t">
            <a:spAutoFit/>
          </a:bodyPr>
          <a:lstStyle/>
          <a:p>
            <a:pPr algn="ctr">
              <a:lnSpc>
                <a:spcPts val="5880"/>
              </a:lnSpc>
              <a:spcBef>
                <a:spcPct val="0"/>
              </a:spcBef>
            </a:pPr>
            <a:r>
              <a:rPr lang="en-US" sz="4200">
                <a:solidFill>
                  <a:srgbClr val="F4F6FC"/>
                </a:solidFill>
                <a:latin typeface="Open Sans Light Bold"/>
              </a:rPr>
              <a:t>01</a:t>
            </a:r>
          </a:p>
        </p:txBody>
      </p:sp>
      <p:sp>
        <p:nvSpPr>
          <p:cNvPr id="17" name="TextBox 17"/>
          <p:cNvSpPr txBox="1"/>
          <p:nvPr/>
        </p:nvSpPr>
        <p:spPr>
          <a:xfrm>
            <a:off x="11059651" y="4085750"/>
            <a:ext cx="5886704" cy="1346522"/>
          </a:xfrm>
          <a:prstGeom prst="rect">
            <a:avLst/>
          </a:prstGeom>
        </p:spPr>
        <p:txBody>
          <a:bodyPr wrap="square" lIns="0" tIns="0" rIns="0" bIns="0" rtlCol="0" anchor="t">
            <a:spAutoFit/>
          </a:bodyPr>
          <a:lstStyle/>
          <a:p>
            <a:pPr marL="0" lvl="0" indent="0" algn="just">
              <a:lnSpc>
                <a:spcPts val="3546"/>
              </a:lnSpc>
              <a:spcBef>
                <a:spcPct val="0"/>
              </a:spcBef>
            </a:pPr>
            <a:r>
              <a:rPr lang="en-US" sz="2955" dirty="0">
                <a:solidFill>
                  <a:srgbClr val="050A30"/>
                </a:solidFill>
                <a:latin typeface="SimSun" panose="02010600030101010101" pitchFamily="2" charset="-122"/>
                <a:ea typeface="SimSun" panose="02010600030101010101" pitchFamily="2" charset="-122"/>
              </a:rPr>
              <a:t>We can further add more models in our combined model to enhance the prediction.</a:t>
            </a:r>
          </a:p>
        </p:txBody>
      </p:sp>
      <p:sp>
        <p:nvSpPr>
          <p:cNvPr id="18" name="TextBox 18"/>
          <p:cNvSpPr txBox="1"/>
          <p:nvPr/>
        </p:nvSpPr>
        <p:spPr>
          <a:xfrm>
            <a:off x="11059651" y="6462073"/>
            <a:ext cx="5771535" cy="2244204"/>
          </a:xfrm>
          <a:prstGeom prst="rect">
            <a:avLst/>
          </a:prstGeom>
        </p:spPr>
        <p:txBody>
          <a:bodyPr lIns="0" tIns="0" rIns="0" bIns="0" rtlCol="0" anchor="t">
            <a:spAutoFit/>
          </a:bodyPr>
          <a:lstStyle/>
          <a:p>
            <a:pPr marL="0" lvl="0" indent="0" algn="just">
              <a:lnSpc>
                <a:spcPts val="3546"/>
              </a:lnSpc>
              <a:spcBef>
                <a:spcPct val="0"/>
              </a:spcBef>
            </a:pPr>
            <a:r>
              <a:rPr lang="en-US" sz="2955" dirty="0">
                <a:solidFill>
                  <a:srgbClr val="050A30"/>
                </a:solidFill>
                <a:latin typeface="SimSun" panose="02010600030101010101" pitchFamily="2" charset="-122"/>
                <a:ea typeface="SimSun" panose="02010600030101010101" pitchFamily="2" charset="-122"/>
              </a:rPr>
              <a:t>We can enhance our WebApp and can provide free service, so that people can get estimation of pricing based on some defined parameters. </a:t>
            </a:r>
          </a:p>
        </p:txBody>
      </p:sp>
      <p:sp>
        <p:nvSpPr>
          <p:cNvPr id="19" name="AutoShape 19"/>
          <p:cNvSpPr/>
          <p:nvPr/>
        </p:nvSpPr>
        <p:spPr>
          <a:xfrm rot="5400000">
            <a:off x="7173356" y="5445184"/>
            <a:ext cx="3411606" cy="0"/>
          </a:xfrm>
          <a:prstGeom prst="line">
            <a:avLst/>
          </a:prstGeom>
          <a:ln w="38100" cap="rnd">
            <a:solidFill>
              <a:srgbClr val="050A30"/>
            </a:solidFill>
            <a:prstDash val="solid"/>
            <a:headEnd type="none" w="sm" len="sm"/>
            <a:tailEnd type="none" w="sm" len="sm"/>
          </a:ln>
        </p:spPr>
      </p:sp>
      <p:pic>
        <p:nvPicPr>
          <p:cNvPr id="20" name="Picture 2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21" name="Picture 2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70958" y="8859886"/>
            <a:ext cx="2617042" cy="2010313"/>
          </a:xfrm>
          <a:prstGeom prst="rect">
            <a:avLst/>
          </a:prstGeom>
        </p:spPr>
      </p:pic>
      <p:pic>
        <p:nvPicPr>
          <p:cNvPr id="22" name="Picture 2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23" name="Picture 2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24" name="Picture 2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670958" y="1028700"/>
            <a:ext cx="1588342" cy="1667153"/>
          </a:xfrm>
          <a:prstGeom prst="rect">
            <a:avLst/>
          </a:prstGeom>
        </p:spPr>
      </p:pic>
      <p:pic>
        <p:nvPicPr>
          <p:cNvPr id="25" name="Picture 25"/>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2466983" y="8270648"/>
            <a:ext cx="850914" cy="850914"/>
          </a:xfrm>
          <a:prstGeom prst="rect">
            <a:avLst/>
          </a:prstGeom>
        </p:spPr>
      </p:pic>
      <p:grpSp>
        <p:nvGrpSpPr>
          <p:cNvPr id="26" name="Group 26"/>
          <p:cNvGrpSpPr/>
          <p:nvPr/>
        </p:nvGrpSpPr>
        <p:grpSpPr>
          <a:xfrm>
            <a:off x="1853585" y="6041343"/>
            <a:ext cx="1016678" cy="1000580"/>
            <a:chOff x="0" y="0"/>
            <a:chExt cx="1355571" cy="1334106"/>
          </a:xfrm>
        </p:grpSpPr>
        <p:grpSp>
          <p:nvGrpSpPr>
            <p:cNvPr id="27" name="Group 27"/>
            <p:cNvGrpSpPr/>
            <p:nvPr/>
          </p:nvGrpSpPr>
          <p:grpSpPr>
            <a:xfrm>
              <a:off x="131118" y="109654"/>
              <a:ext cx="1224452" cy="1224452"/>
              <a:chOff x="0" y="0"/>
              <a:chExt cx="812800" cy="812800"/>
            </a:xfrm>
          </p:grpSpPr>
          <p:sp>
            <p:nvSpPr>
              <p:cNvPr id="28" name="Freeform 2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29" name="TextBox 29"/>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a:off x="0" y="0"/>
              <a:ext cx="1224452" cy="1224452"/>
              <a:chOff x="0" y="0"/>
              <a:chExt cx="812800" cy="812800"/>
            </a:xfrm>
          </p:grpSpPr>
          <p:sp>
            <p:nvSpPr>
              <p:cNvPr id="31" name="Freeform 3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32" name="TextBox 3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sp>
        <p:nvSpPr>
          <p:cNvPr id="33" name="TextBox 33"/>
          <p:cNvSpPr txBox="1"/>
          <p:nvPr/>
        </p:nvSpPr>
        <p:spPr>
          <a:xfrm>
            <a:off x="1980301" y="6068648"/>
            <a:ext cx="650230" cy="712448"/>
          </a:xfrm>
          <a:prstGeom prst="rect">
            <a:avLst/>
          </a:prstGeom>
        </p:spPr>
        <p:txBody>
          <a:bodyPr lIns="0" tIns="0" rIns="0" bIns="0" rtlCol="0" anchor="t">
            <a:spAutoFit/>
          </a:bodyPr>
          <a:lstStyle/>
          <a:p>
            <a:pPr algn="ctr">
              <a:lnSpc>
                <a:spcPts val="5880"/>
              </a:lnSpc>
              <a:spcBef>
                <a:spcPct val="0"/>
              </a:spcBef>
            </a:pPr>
            <a:r>
              <a:rPr lang="en-US" sz="4200" dirty="0">
                <a:solidFill>
                  <a:srgbClr val="F4F6FC"/>
                </a:solidFill>
                <a:latin typeface="Open Sans Light Bold"/>
              </a:rPr>
              <a:t>02</a:t>
            </a:r>
          </a:p>
        </p:txBody>
      </p:sp>
      <p:grpSp>
        <p:nvGrpSpPr>
          <p:cNvPr id="34" name="Group 34"/>
          <p:cNvGrpSpPr/>
          <p:nvPr/>
        </p:nvGrpSpPr>
        <p:grpSpPr>
          <a:xfrm>
            <a:off x="9539017" y="3758431"/>
            <a:ext cx="1016678" cy="1000580"/>
            <a:chOff x="0" y="0"/>
            <a:chExt cx="1355571" cy="1334106"/>
          </a:xfrm>
        </p:grpSpPr>
        <p:grpSp>
          <p:nvGrpSpPr>
            <p:cNvPr id="35" name="Group 35"/>
            <p:cNvGrpSpPr/>
            <p:nvPr/>
          </p:nvGrpSpPr>
          <p:grpSpPr>
            <a:xfrm>
              <a:off x="131118" y="109654"/>
              <a:ext cx="1224452" cy="1224452"/>
              <a:chOff x="0" y="0"/>
              <a:chExt cx="812800" cy="812800"/>
            </a:xfrm>
          </p:grpSpPr>
          <p:sp>
            <p:nvSpPr>
              <p:cNvPr id="36" name="Freeform 3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37" name="TextBox 3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a:off x="0" y="0"/>
              <a:ext cx="1224452" cy="1224452"/>
              <a:chOff x="0" y="0"/>
              <a:chExt cx="812800" cy="812800"/>
            </a:xfrm>
          </p:grpSpPr>
          <p:sp>
            <p:nvSpPr>
              <p:cNvPr id="39" name="Freeform 3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40" name="TextBox 4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sp>
        <p:nvSpPr>
          <p:cNvPr id="41" name="TextBox 41"/>
          <p:cNvSpPr txBox="1"/>
          <p:nvPr/>
        </p:nvSpPr>
        <p:spPr>
          <a:xfrm>
            <a:off x="9665732" y="3785735"/>
            <a:ext cx="650230" cy="712448"/>
          </a:xfrm>
          <a:prstGeom prst="rect">
            <a:avLst/>
          </a:prstGeom>
        </p:spPr>
        <p:txBody>
          <a:bodyPr lIns="0" tIns="0" rIns="0" bIns="0" rtlCol="0" anchor="t">
            <a:spAutoFit/>
          </a:bodyPr>
          <a:lstStyle/>
          <a:p>
            <a:pPr algn="ctr">
              <a:lnSpc>
                <a:spcPts val="5880"/>
              </a:lnSpc>
              <a:spcBef>
                <a:spcPct val="0"/>
              </a:spcBef>
            </a:pPr>
            <a:r>
              <a:rPr lang="en-US" sz="4200">
                <a:solidFill>
                  <a:srgbClr val="F4F6FC"/>
                </a:solidFill>
                <a:latin typeface="Open Sans Light Bold"/>
              </a:rPr>
              <a:t>03</a:t>
            </a:r>
          </a:p>
        </p:txBody>
      </p:sp>
      <p:grpSp>
        <p:nvGrpSpPr>
          <p:cNvPr id="42" name="Group 42"/>
          <p:cNvGrpSpPr/>
          <p:nvPr/>
        </p:nvGrpSpPr>
        <p:grpSpPr>
          <a:xfrm>
            <a:off x="9413334" y="6505120"/>
            <a:ext cx="1016678" cy="1000580"/>
            <a:chOff x="0" y="0"/>
            <a:chExt cx="1355571" cy="1334106"/>
          </a:xfrm>
        </p:grpSpPr>
        <p:grpSp>
          <p:nvGrpSpPr>
            <p:cNvPr id="43" name="Group 43"/>
            <p:cNvGrpSpPr/>
            <p:nvPr/>
          </p:nvGrpSpPr>
          <p:grpSpPr>
            <a:xfrm>
              <a:off x="131118" y="109654"/>
              <a:ext cx="1224452" cy="1224452"/>
              <a:chOff x="0" y="0"/>
              <a:chExt cx="812800" cy="812800"/>
            </a:xfrm>
          </p:grpSpPr>
          <p:sp>
            <p:nvSpPr>
              <p:cNvPr id="44" name="Freeform 4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45" name="TextBox 4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46" name="Group 46"/>
            <p:cNvGrpSpPr/>
            <p:nvPr/>
          </p:nvGrpSpPr>
          <p:grpSpPr>
            <a:xfrm>
              <a:off x="0" y="0"/>
              <a:ext cx="1224452" cy="1224452"/>
              <a:chOff x="0" y="0"/>
              <a:chExt cx="812800" cy="812800"/>
            </a:xfrm>
          </p:grpSpPr>
          <p:sp>
            <p:nvSpPr>
              <p:cNvPr id="47" name="Freeform 4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48" name="TextBox 4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sp>
        <p:nvSpPr>
          <p:cNvPr id="49" name="TextBox 49"/>
          <p:cNvSpPr txBox="1"/>
          <p:nvPr/>
        </p:nvSpPr>
        <p:spPr>
          <a:xfrm>
            <a:off x="9539017" y="6564652"/>
            <a:ext cx="650230" cy="712448"/>
          </a:xfrm>
          <a:prstGeom prst="rect">
            <a:avLst/>
          </a:prstGeom>
        </p:spPr>
        <p:txBody>
          <a:bodyPr lIns="0" tIns="0" rIns="0" bIns="0" rtlCol="0" anchor="t">
            <a:spAutoFit/>
          </a:bodyPr>
          <a:lstStyle/>
          <a:p>
            <a:pPr algn="ctr">
              <a:lnSpc>
                <a:spcPts val="5880"/>
              </a:lnSpc>
              <a:spcBef>
                <a:spcPct val="0"/>
              </a:spcBef>
            </a:pPr>
            <a:r>
              <a:rPr lang="en-US" sz="4200" dirty="0">
                <a:solidFill>
                  <a:srgbClr val="F4F6FC"/>
                </a:solidFill>
                <a:latin typeface="Open Sans Light Bold"/>
              </a:rPr>
              <a:t>04</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randombar(horizontal)">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randombar(horizontal)">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7"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9" name="Group 2"/>
          <p:cNvGrpSpPr/>
          <p:nvPr/>
        </p:nvGrpSpPr>
        <p:grpSpPr>
          <a:xfrm>
            <a:off x="6629387" y="565942"/>
            <a:ext cx="5029223" cy="910677"/>
            <a:chOff x="0" y="0"/>
            <a:chExt cx="2933248" cy="359380"/>
          </a:xfrm>
        </p:grpSpPr>
        <p:sp>
          <p:nvSpPr>
            <p:cNvPr id="10"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11"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2" name="TextBox 2"/>
          <p:cNvSpPr txBox="1"/>
          <p:nvPr/>
        </p:nvSpPr>
        <p:spPr>
          <a:xfrm>
            <a:off x="4882214" y="638419"/>
            <a:ext cx="8523571" cy="838200"/>
          </a:xfrm>
          <a:prstGeom prst="rect">
            <a:avLst/>
          </a:prstGeom>
        </p:spPr>
        <p:txBody>
          <a:bodyPr lIns="0" tIns="0" rIns="0" bIns="0" rtlCol="0" anchor="t">
            <a:spAutoFit/>
          </a:bodyPr>
          <a:lstStyle/>
          <a:p>
            <a:pPr algn="ctr">
              <a:lnSpc>
                <a:spcPts val="5553"/>
              </a:lnSpc>
              <a:spcBef>
                <a:spcPct val="0"/>
              </a:spcBef>
            </a:pPr>
            <a:r>
              <a:rPr lang="en-US" sz="4627">
                <a:solidFill>
                  <a:srgbClr val="050A30"/>
                </a:solidFill>
                <a:latin typeface="Agrandir Narrow Bold"/>
              </a:rPr>
              <a:t>References</a:t>
            </a:r>
          </a:p>
        </p:txBody>
      </p:sp>
      <p:sp>
        <p:nvSpPr>
          <p:cNvPr id="3" name="TextBox 3"/>
          <p:cNvSpPr txBox="1"/>
          <p:nvPr/>
        </p:nvSpPr>
        <p:spPr>
          <a:xfrm>
            <a:off x="1905000" y="3098766"/>
            <a:ext cx="8496978" cy="5242333"/>
          </a:xfrm>
          <a:prstGeom prst="rect">
            <a:avLst/>
          </a:prstGeom>
        </p:spPr>
        <p:txBody>
          <a:bodyPr lIns="0" tIns="0" rIns="0" bIns="0" rtlCol="0" anchor="t">
            <a:spAutoFit/>
          </a:bodyPr>
          <a:lstStyle/>
          <a:p>
            <a:pPr>
              <a:lnSpc>
                <a:spcPts val="5926"/>
              </a:lnSpc>
            </a:pPr>
            <a:r>
              <a:rPr lang="en-US" sz="3924" dirty="0">
                <a:solidFill>
                  <a:srgbClr val="050A30"/>
                </a:solidFill>
                <a:latin typeface="Agrandir Narrow"/>
              </a:rPr>
              <a:t>[1] Kaggle</a:t>
            </a:r>
          </a:p>
          <a:p>
            <a:pPr>
              <a:lnSpc>
                <a:spcPts val="5926"/>
              </a:lnSpc>
            </a:pPr>
            <a:r>
              <a:rPr lang="en-US" sz="3924" dirty="0">
                <a:solidFill>
                  <a:srgbClr val="050A30"/>
                </a:solidFill>
                <a:latin typeface="Agrandir Narrow"/>
              </a:rPr>
              <a:t>[2] </a:t>
            </a:r>
            <a:r>
              <a:rPr lang="en-US" sz="3924" dirty="0" err="1">
                <a:solidFill>
                  <a:srgbClr val="050A30"/>
                </a:solidFill>
                <a:latin typeface="Agrandir Narrow"/>
              </a:rPr>
              <a:t>GeeksForGeeks</a:t>
            </a:r>
            <a:endParaRPr lang="en-US" sz="3924" dirty="0">
              <a:solidFill>
                <a:srgbClr val="050A30"/>
              </a:solidFill>
              <a:latin typeface="Agrandir Narrow"/>
            </a:endParaRPr>
          </a:p>
          <a:p>
            <a:pPr>
              <a:lnSpc>
                <a:spcPts val="5926"/>
              </a:lnSpc>
            </a:pPr>
            <a:r>
              <a:rPr lang="en-US" sz="3924" dirty="0">
                <a:solidFill>
                  <a:srgbClr val="050A30"/>
                </a:solidFill>
                <a:latin typeface="Agrandir Narrow"/>
              </a:rPr>
              <a:t>[3] GitHub</a:t>
            </a:r>
          </a:p>
          <a:p>
            <a:pPr>
              <a:lnSpc>
                <a:spcPts val="5926"/>
              </a:lnSpc>
            </a:pPr>
            <a:r>
              <a:rPr lang="en-US" sz="3924" dirty="0">
                <a:solidFill>
                  <a:srgbClr val="050A30"/>
                </a:solidFill>
                <a:latin typeface="Agrandir Narrow"/>
              </a:rPr>
              <a:t>[4] </a:t>
            </a:r>
            <a:r>
              <a:rPr lang="en-US" sz="3924" dirty="0" err="1">
                <a:solidFill>
                  <a:srgbClr val="050A30"/>
                </a:solidFill>
                <a:latin typeface="Agrandir Narrow"/>
              </a:rPr>
              <a:t>StackOverflow</a:t>
            </a:r>
            <a:endParaRPr lang="en-US" sz="3924" dirty="0">
              <a:solidFill>
                <a:srgbClr val="050A30"/>
              </a:solidFill>
              <a:latin typeface="Agrandir Narrow"/>
            </a:endParaRPr>
          </a:p>
          <a:p>
            <a:pPr>
              <a:lnSpc>
                <a:spcPts val="5926"/>
              </a:lnSpc>
            </a:pPr>
            <a:r>
              <a:rPr lang="en-US" sz="3924" dirty="0">
                <a:solidFill>
                  <a:srgbClr val="050A30"/>
                </a:solidFill>
                <a:latin typeface="Agrandir Narrow"/>
              </a:rPr>
              <a:t>[5] </a:t>
            </a:r>
            <a:r>
              <a:rPr lang="en-US" sz="3924" dirty="0" err="1">
                <a:solidFill>
                  <a:srgbClr val="050A30"/>
                </a:solidFill>
                <a:latin typeface="Agrandir Narrow"/>
              </a:rPr>
              <a:t>Wikepedia</a:t>
            </a:r>
            <a:endParaRPr lang="en-US" sz="3924" dirty="0">
              <a:solidFill>
                <a:srgbClr val="050A30"/>
              </a:solidFill>
              <a:latin typeface="Agrandir Narrow"/>
            </a:endParaRPr>
          </a:p>
          <a:p>
            <a:pPr>
              <a:lnSpc>
                <a:spcPts val="5926"/>
              </a:lnSpc>
            </a:pPr>
            <a:r>
              <a:rPr lang="en-US" sz="3924" dirty="0">
                <a:solidFill>
                  <a:srgbClr val="050A30"/>
                </a:solidFill>
                <a:latin typeface="Agrandir Narrow"/>
              </a:rPr>
              <a:t>[6] </a:t>
            </a:r>
            <a:r>
              <a:rPr lang="en-US" sz="3924" dirty="0" err="1">
                <a:solidFill>
                  <a:srgbClr val="050A30"/>
                </a:solidFill>
                <a:latin typeface="Agrandir Narrow"/>
              </a:rPr>
              <a:t>Youtube</a:t>
            </a:r>
            <a:endParaRPr lang="en-US" sz="3924" dirty="0">
              <a:solidFill>
                <a:srgbClr val="050A30"/>
              </a:solidFill>
              <a:latin typeface="Agrandir Narrow"/>
            </a:endParaRPr>
          </a:p>
          <a:p>
            <a:pPr>
              <a:lnSpc>
                <a:spcPts val="5926"/>
              </a:lnSpc>
            </a:pPr>
            <a:r>
              <a:rPr lang="en-US" sz="3924" dirty="0">
                <a:solidFill>
                  <a:srgbClr val="050A30"/>
                </a:solidFill>
                <a:latin typeface="Agrandir Narrow"/>
              </a:rPr>
              <a:t>[7] Python </a:t>
            </a:r>
            <a:r>
              <a:rPr lang="en-US" sz="3924" dirty="0" err="1">
                <a:solidFill>
                  <a:srgbClr val="050A30"/>
                </a:solidFill>
                <a:latin typeface="Agrandir Narrow"/>
              </a:rPr>
              <a:t>Documentaion</a:t>
            </a:r>
            <a:endParaRPr lang="en-US" sz="3924" dirty="0">
              <a:solidFill>
                <a:srgbClr val="050A30"/>
              </a:solidFill>
              <a:latin typeface="Agrandir Narrow"/>
            </a:endParaRPr>
          </a:p>
        </p:txBody>
      </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70958" y="8859886"/>
            <a:ext cx="2617042" cy="2010313"/>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670958" y="1028700"/>
            <a:ext cx="1588342" cy="1667153"/>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iterate type="wd">
                                    <p:tmPct val="10000"/>
                                  </p:iterate>
                                  <p:childTnLst>
                                    <p:set>
                                      <p:cBhvr>
                                        <p:cTn id="6" dur="1" fill="hold">
                                          <p:stCondLst>
                                            <p:cond delay="0"/>
                                          </p:stCondLst>
                                        </p:cTn>
                                        <p:tgtEl>
                                          <p:spTgt spid="3"/>
                                        </p:tgtEl>
                                        <p:attrNameLst>
                                          <p:attrName>style.visibility</p:attrName>
                                        </p:attrNameLst>
                                      </p:cBhvr>
                                      <p:to>
                                        <p:strVal val="visible"/>
                                      </p:to>
                                    </p:set>
                                    <p:animEffect transition="in" filter="randombar(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70958" y="8944492"/>
            <a:ext cx="2617042" cy="2010313"/>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5346" y="609345"/>
            <a:ext cx="3432328" cy="1029698"/>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296564" y="1028700"/>
            <a:ext cx="962736" cy="1010505"/>
          </a:xfrm>
          <a:prstGeom prst="rect">
            <a:avLst/>
          </a:prstGeom>
        </p:spPr>
      </p:pic>
      <p:pic>
        <p:nvPicPr>
          <p:cNvPr id="6" name="Picture 6"/>
          <p:cNvPicPr>
            <a:picLocks noChangeAspect="1"/>
          </p:cNvPicPr>
          <p:nvPr/>
        </p:nvPicPr>
        <p:blipFill>
          <a:blip r:embed="rId10">
            <a:alphaModFix amt="5000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2181362" y="190500"/>
            <a:ext cx="6501663" cy="6728759"/>
          </a:xfrm>
          <a:prstGeom prst="rect">
            <a:avLst/>
          </a:prstGeom>
        </p:spPr>
      </p:pic>
      <p:pic>
        <p:nvPicPr>
          <p:cNvPr id="7" name="Picture 7"/>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9595115" y="2453946"/>
            <a:ext cx="850914" cy="850914"/>
          </a:xfrm>
          <a:prstGeom prst="rect">
            <a:avLst/>
          </a:prstGeom>
        </p:spPr>
      </p:pic>
      <p:pic>
        <p:nvPicPr>
          <p:cNvPr id="8" name="Picture 8"/>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364517" y="1877168"/>
            <a:ext cx="1561364" cy="854492"/>
          </a:xfrm>
          <a:prstGeom prst="rect">
            <a:avLst/>
          </a:prstGeom>
        </p:spPr>
      </p:pic>
      <p:pic>
        <p:nvPicPr>
          <p:cNvPr id="9" name="Picture 9"/>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5216568" y="7821055"/>
            <a:ext cx="1561364" cy="854492"/>
          </a:xfrm>
          <a:prstGeom prst="rect">
            <a:avLst/>
          </a:prstGeom>
        </p:spPr>
      </p:pic>
      <p:pic>
        <p:nvPicPr>
          <p:cNvPr id="10" name="Picture 10"/>
          <p:cNvPicPr>
            <a:picLocks noChangeAspect="1"/>
          </p:cNvPicPr>
          <p:nvPr/>
        </p:nvPicPr>
        <p:blipFill>
          <a:blip r:embed="rId10">
            <a:alphaModFix amt="5000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8100000">
            <a:off x="9656430" y="3780788"/>
            <a:ext cx="6501663" cy="6728759"/>
          </a:xfrm>
          <a:prstGeom prst="rect">
            <a:avLst/>
          </a:prstGeom>
        </p:spPr>
      </p:pic>
      <p:pic>
        <p:nvPicPr>
          <p:cNvPr id="11" name="Picture 11"/>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5985641" y="4560747"/>
            <a:ext cx="7218947" cy="4114800"/>
          </a:xfrm>
          <a:prstGeom prst="rect">
            <a:avLst/>
          </a:prstGeom>
        </p:spPr>
      </p:pic>
      <p:sp>
        <p:nvSpPr>
          <p:cNvPr id="12" name="TextBox 12"/>
          <p:cNvSpPr txBox="1"/>
          <p:nvPr/>
        </p:nvSpPr>
        <p:spPr>
          <a:xfrm>
            <a:off x="5717814" y="1778758"/>
            <a:ext cx="7528566" cy="1906014"/>
          </a:xfrm>
          <a:prstGeom prst="rect">
            <a:avLst/>
          </a:prstGeom>
        </p:spPr>
        <p:txBody>
          <a:bodyPr lIns="0" tIns="0" rIns="0" bIns="0" rtlCol="0" anchor="t">
            <a:spAutoFit/>
          </a:bodyPr>
          <a:lstStyle/>
          <a:p>
            <a:pPr algn="ctr">
              <a:lnSpc>
                <a:spcPts val="12698"/>
              </a:lnSpc>
              <a:spcBef>
                <a:spcPct val="0"/>
              </a:spcBef>
            </a:pPr>
            <a:r>
              <a:rPr lang="en-US" sz="10581">
                <a:solidFill>
                  <a:srgbClr val="050A30"/>
                </a:solidFill>
                <a:latin typeface="Agrandir Narrow Bold"/>
              </a:rPr>
              <a:t>Any Queries</a:t>
            </a:r>
          </a:p>
        </p:txBody>
      </p:sp>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70958" y="8944492"/>
            <a:ext cx="2617042" cy="2010313"/>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5346" y="609345"/>
            <a:ext cx="3432328" cy="1029698"/>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296564" y="1028700"/>
            <a:ext cx="962736" cy="1010505"/>
          </a:xfrm>
          <a:prstGeom prst="rect">
            <a:avLst/>
          </a:prstGeom>
        </p:spPr>
      </p:pic>
      <p:pic>
        <p:nvPicPr>
          <p:cNvPr id="6" name="Picture 6"/>
          <p:cNvPicPr>
            <a:picLocks noChangeAspect="1"/>
          </p:cNvPicPr>
          <p:nvPr/>
        </p:nvPicPr>
        <p:blipFill>
          <a:blip r:embed="rId10">
            <a:alphaModFix amt="5000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2466983" y="-5604565"/>
            <a:ext cx="6501663" cy="6728759"/>
          </a:xfrm>
          <a:prstGeom prst="rect">
            <a:avLst/>
          </a:prstGeom>
        </p:spPr>
      </p:pic>
      <p:pic>
        <p:nvPicPr>
          <p:cNvPr id="7" name="Picture 7"/>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9595115" y="2453946"/>
            <a:ext cx="850914" cy="850914"/>
          </a:xfrm>
          <a:prstGeom prst="rect">
            <a:avLst/>
          </a:prstGeom>
        </p:spPr>
      </p:pic>
      <p:pic>
        <p:nvPicPr>
          <p:cNvPr id="8" name="Picture 8"/>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364517" y="1877168"/>
            <a:ext cx="1561364" cy="854492"/>
          </a:xfrm>
          <a:prstGeom prst="rect">
            <a:avLst/>
          </a:prstGeom>
        </p:spPr>
      </p:pic>
      <p:pic>
        <p:nvPicPr>
          <p:cNvPr id="9" name="Picture 9"/>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5216568" y="7821055"/>
            <a:ext cx="1561364" cy="854492"/>
          </a:xfrm>
          <a:prstGeom prst="rect">
            <a:avLst/>
          </a:prstGeom>
        </p:spPr>
      </p:pic>
      <p:pic>
        <p:nvPicPr>
          <p:cNvPr id="10" name="Picture 10"/>
          <p:cNvPicPr>
            <a:picLocks noChangeAspect="1"/>
          </p:cNvPicPr>
          <p:nvPr/>
        </p:nvPicPr>
        <p:blipFill>
          <a:blip r:embed="rId10">
            <a:alphaModFix amt="5000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8100000">
            <a:off x="8368072" y="8891820"/>
            <a:ext cx="6501663" cy="6728759"/>
          </a:xfrm>
          <a:prstGeom prst="rect">
            <a:avLst/>
          </a:prstGeom>
        </p:spPr>
      </p:pic>
      <p:sp>
        <p:nvSpPr>
          <p:cNvPr id="11" name="TextBox 11"/>
          <p:cNvSpPr txBox="1"/>
          <p:nvPr/>
        </p:nvSpPr>
        <p:spPr>
          <a:xfrm>
            <a:off x="5036585" y="4042972"/>
            <a:ext cx="7528566" cy="1905781"/>
          </a:xfrm>
          <a:prstGeom prst="rect">
            <a:avLst/>
          </a:prstGeom>
        </p:spPr>
        <p:txBody>
          <a:bodyPr lIns="0" tIns="0" rIns="0" bIns="0" rtlCol="0" anchor="t">
            <a:spAutoFit/>
          </a:bodyPr>
          <a:lstStyle/>
          <a:p>
            <a:pPr algn="ctr">
              <a:lnSpc>
                <a:spcPts val="12698"/>
              </a:lnSpc>
              <a:spcBef>
                <a:spcPct val="0"/>
              </a:spcBef>
            </a:pPr>
            <a:r>
              <a:rPr lang="en-US" sz="10581" dirty="0">
                <a:solidFill>
                  <a:srgbClr val="050A30"/>
                </a:solidFill>
                <a:latin typeface="Agrandir Narrow Bold"/>
              </a:rPr>
              <a:t>Thank You</a:t>
            </a:r>
          </a:p>
        </p:txBody>
      </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73" name="Group 6">
            <a:extLst>
              <a:ext uri="{FF2B5EF4-FFF2-40B4-BE49-F238E27FC236}">
                <a16:creationId xmlns:a16="http://schemas.microsoft.com/office/drawing/2014/main" id="{0584C5C5-B69D-2FC1-1C0B-78894A8552C7}"/>
              </a:ext>
            </a:extLst>
          </p:cNvPr>
          <p:cNvGrpSpPr/>
          <p:nvPr/>
        </p:nvGrpSpPr>
        <p:grpSpPr>
          <a:xfrm>
            <a:off x="1916730" y="3478874"/>
            <a:ext cx="918339" cy="918339"/>
            <a:chOff x="0" y="0"/>
            <a:chExt cx="812800" cy="812800"/>
          </a:xfrm>
        </p:grpSpPr>
        <p:sp>
          <p:nvSpPr>
            <p:cNvPr id="74" name="Freeform 7">
              <a:extLst>
                <a:ext uri="{FF2B5EF4-FFF2-40B4-BE49-F238E27FC236}">
                  <a16:creationId xmlns:a16="http://schemas.microsoft.com/office/drawing/2014/main" id="{4869E383-0180-E01C-B073-6485ACF3A0EF}"/>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75" name="TextBox 8">
              <a:extLst>
                <a:ext uri="{FF2B5EF4-FFF2-40B4-BE49-F238E27FC236}">
                  <a16:creationId xmlns:a16="http://schemas.microsoft.com/office/drawing/2014/main" id="{E43879F8-386F-3BAF-ECCD-C5223163649B}"/>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3" name="Group 3"/>
          <p:cNvGrpSpPr/>
          <p:nvPr/>
        </p:nvGrpSpPr>
        <p:grpSpPr>
          <a:xfrm>
            <a:off x="2015068" y="3561114"/>
            <a:ext cx="918339" cy="918339"/>
            <a:chOff x="0" y="0"/>
            <a:chExt cx="812800" cy="812800"/>
          </a:xfrm>
        </p:grpSpPr>
        <p:sp>
          <p:nvSpPr>
            <p:cNvPr id="4" name="Freeform 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916730" y="3478874"/>
            <a:ext cx="918339" cy="918339"/>
            <a:chOff x="0" y="0"/>
            <a:chExt cx="812800" cy="812800"/>
          </a:xfrm>
        </p:grpSpPr>
        <p:sp>
          <p:nvSpPr>
            <p:cNvPr id="7" name="Freeform 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939934" y="5323589"/>
            <a:ext cx="918339" cy="918339"/>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841595" y="5241349"/>
            <a:ext cx="918339" cy="918339"/>
            <a:chOff x="0" y="0"/>
            <a:chExt cx="812800" cy="812800"/>
          </a:xfrm>
        </p:grpSpPr>
        <p:sp>
          <p:nvSpPr>
            <p:cNvPr id="13" name="Freeform 1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3162008" y="3517232"/>
            <a:ext cx="5285871" cy="762000"/>
          </a:xfrm>
          <a:prstGeom prst="rect">
            <a:avLst/>
          </a:prstGeom>
        </p:spPr>
        <p:txBody>
          <a:bodyPr lIns="0" tIns="0" rIns="0" bIns="0" rtlCol="0" anchor="t">
            <a:spAutoFit/>
          </a:bodyPr>
          <a:lstStyle/>
          <a:p>
            <a:pPr marL="0" lvl="0" indent="0">
              <a:lnSpc>
                <a:spcPts val="5040"/>
              </a:lnSpc>
              <a:spcBef>
                <a:spcPct val="0"/>
              </a:spcBef>
            </a:pPr>
            <a:r>
              <a:rPr lang="en-US" sz="4200" dirty="0">
                <a:solidFill>
                  <a:srgbClr val="12229D"/>
                </a:solidFill>
                <a:latin typeface="Agrandir Narrow"/>
              </a:rPr>
              <a:t>Introduction</a:t>
            </a:r>
          </a:p>
        </p:txBody>
      </p:sp>
      <p:sp>
        <p:nvSpPr>
          <p:cNvPr id="17" name="TextBox 17"/>
          <p:cNvSpPr txBox="1"/>
          <p:nvPr/>
        </p:nvSpPr>
        <p:spPr>
          <a:xfrm>
            <a:off x="1642516" y="3524669"/>
            <a:ext cx="1032027" cy="764610"/>
          </a:xfrm>
          <a:prstGeom prst="rect">
            <a:avLst/>
          </a:prstGeom>
        </p:spPr>
        <p:txBody>
          <a:bodyPr wrap="square" lIns="0" tIns="0" rIns="0" bIns="0" rtlCol="0" anchor="t">
            <a:spAutoFit/>
          </a:bodyPr>
          <a:lstStyle/>
          <a:p>
            <a:pPr algn="r">
              <a:lnSpc>
                <a:spcPts val="6151"/>
              </a:lnSpc>
              <a:spcBef>
                <a:spcPct val="0"/>
              </a:spcBef>
            </a:pPr>
            <a:r>
              <a:rPr lang="en-US" sz="4393" dirty="0">
                <a:solidFill>
                  <a:srgbClr val="F4F6FC"/>
                </a:solidFill>
                <a:latin typeface="Open Sans Light Bold"/>
              </a:rPr>
              <a:t>01</a:t>
            </a:r>
          </a:p>
        </p:txBody>
      </p:sp>
      <p:sp>
        <p:nvSpPr>
          <p:cNvPr id="18" name="TextBox 18"/>
          <p:cNvSpPr txBox="1"/>
          <p:nvPr/>
        </p:nvSpPr>
        <p:spPr>
          <a:xfrm>
            <a:off x="1644600" y="5228339"/>
            <a:ext cx="932422" cy="764610"/>
          </a:xfrm>
          <a:prstGeom prst="rect">
            <a:avLst/>
          </a:prstGeom>
        </p:spPr>
        <p:txBody>
          <a:bodyPr lIns="0" tIns="0" rIns="0" bIns="0" rtlCol="0" anchor="t">
            <a:spAutoFit/>
          </a:bodyPr>
          <a:lstStyle/>
          <a:p>
            <a:pPr algn="r">
              <a:lnSpc>
                <a:spcPts val="6151"/>
              </a:lnSpc>
              <a:spcBef>
                <a:spcPct val="0"/>
              </a:spcBef>
            </a:pPr>
            <a:r>
              <a:rPr lang="en-US" sz="4393" dirty="0">
                <a:solidFill>
                  <a:srgbClr val="F4F6FC"/>
                </a:solidFill>
                <a:latin typeface="Open Sans Light Bold"/>
              </a:rPr>
              <a:t>02</a:t>
            </a:r>
          </a:p>
        </p:txBody>
      </p:sp>
      <p:grpSp>
        <p:nvGrpSpPr>
          <p:cNvPr id="19" name="Group 19"/>
          <p:cNvGrpSpPr/>
          <p:nvPr/>
        </p:nvGrpSpPr>
        <p:grpSpPr>
          <a:xfrm>
            <a:off x="9569436" y="3599109"/>
            <a:ext cx="918339" cy="918339"/>
            <a:chOff x="0" y="0"/>
            <a:chExt cx="812800" cy="812800"/>
          </a:xfrm>
        </p:grpSpPr>
        <p:sp>
          <p:nvSpPr>
            <p:cNvPr id="20" name="Freeform 2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21" name="TextBox 2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9471098" y="3516869"/>
            <a:ext cx="918339" cy="918339"/>
            <a:chOff x="0" y="0"/>
            <a:chExt cx="812800" cy="812800"/>
          </a:xfrm>
        </p:grpSpPr>
        <p:sp>
          <p:nvSpPr>
            <p:cNvPr id="23" name="Freeform 2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24" name="TextBox 2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9575714" y="5361584"/>
            <a:ext cx="918339" cy="918339"/>
            <a:chOff x="0" y="0"/>
            <a:chExt cx="812800" cy="812800"/>
          </a:xfrm>
        </p:grpSpPr>
        <p:sp>
          <p:nvSpPr>
            <p:cNvPr id="26" name="Freeform 2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27" name="TextBox 2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9477375" y="5279343"/>
            <a:ext cx="918339" cy="918339"/>
            <a:chOff x="0" y="0"/>
            <a:chExt cx="812800" cy="812800"/>
          </a:xfrm>
        </p:grpSpPr>
        <p:sp>
          <p:nvSpPr>
            <p:cNvPr id="29" name="Freeform 2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30" name="TextBox 3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1" name="TextBox 31"/>
          <p:cNvSpPr txBox="1"/>
          <p:nvPr/>
        </p:nvSpPr>
        <p:spPr>
          <a:xfrm>
            <a:off x="9257850" y="3565264"/>
            <a:ext cx="973144" cy="764698"/>
          </a:xfrm>
          <a:prstGeom prst="rect">
            <a:avLst/>
          </a:prstGeom>
        </p:spPr>
        <p:txBody>
          <a:bodyPr lIns="0" tIns="0" rIns="0" bIns="0" rtlCol="0" anchor="t">
            <a:spAutoFit/>
          </a:bodyPr>
          <a:lstStyle/>
          <a:p>
            <a:pPr algn="r">
              <a:lnSpc>
                <a:spcPts val="6151"/>
              </a:lnSpc>
              <a:spcBef>
                <a:spcPct val="0"/>
              </a:spcBef>
            </a:pPr>
            <a:r>
              <a:rPr lang="en-US" sz="4393">
                <a:solidFill>
                  <a:srgbClr val="F4F6FC"/>
                </a:solidFill>
                <a:latin typeface="Open Sans Light Bold"/>
              </a:rPr>
              <a:t>04</a:t>
            </a:r>
          </a:p>
        </p:txBody>
      </p:sp>
      <p:sp>
        <p:nvSpPr>
          <p:cNvPr id="32" name="TextBox 32"/>
          <p:cNvSpPr txBox="1"/>
          <p:nvPr/>
        </p:nvSpPr>
        <p:spPr>
          <a:xfrm>
            <a:off x="9339263" y="5266334"/>
            <a:ext cx="873539" cy="764698"/>
          </a:xfrm>
          <a:prstGeom prst="rect">
            <a:avLst/>
          </a:prstGeom>
        </p:spPr>
        <p:txBody>
          <a:bodyPr lIns="0" tIns="0" rIns="0" bIns="0" rtlCol="0" anchor="t">
            <a:spAutoFit/>
          </a:bodyPr>
          <a:lstStyle/>
          <a:p>
            <a:pPr algn="r">
              <a:lnSpc>
                <a:spcPts val="6151"/>
              </a:lnSpc>
              <a:spcBef>
                <a:spcPct val="0"/>
              </a:spcBef>
            </a:pPr>
            <a:r>
              <a:rPr lang="en-US" sz="4393">
                <a:solidFill>
                  <a:srgbClr val="F4F6FC"/>
                </a:solidFill>
                <a:latin typeface="Open Sans Light Bold"/>
              </a:rPr>
              <a:t>05</a:t>
            </a:r>
          </a:p>
        </p:txBody>
      </p:sp>
      <p:sp>
        <p:nvSpPr>
          <p:cNvPr id="33" name="TextBox 33"/>
          <p:cNvSpPr txBox="1"/>
          <p:nvPr/>
        </p:nvSpPr>
        <p:spPr>
          <a:xfrm>
            <a:off x="3133802" y="7047474"/>
            <a:ext cx="5794979" cy="762000"/>
          </a:xfrm>
          <a:prstGeom prst="rect">
            <a:avLst/>
          </a:prstGeom>
        </p:spPr>
        <p:txBody>
          <a:bodyPr lIns="0" tIns="0" rIns="0" bIns="0" rtlCol="0" anchor="t">
            <a:spAutoFit/>
          </a:bodyPr>
          <a:lstStyle/>
          <a:p>
            <a:pPr marL="0" lvl="0" indent="0">
              <a:lnSpc>
                <a:spcPts val="5040"/>
              </a:lnSpc>
              <a:spcBef>
                <a:spcPct val="0"/>
              </a:spcBef>
            </a:pPr>
            <a:r>
              <a:rPr lang="en-US" sz="4200" dirty="0">
                <a:solidFill>
                  <a:srgbClr val="12229D"/>
                </a:solidFill>
                <a:latin typeface="Agrandir Narrow"/>
              </a:rPr>
              <a:t>Proposed Methodology</a:t>
            </a:r>
          </a:p>
        </p:txBody>
      </p:sp>
      <p:sp>
        <p:nvSpPr>
          <p:cNvPr id="34" name="TextBox 34"/>
          <p:cNvSpPr txBox="1"/>
          <p:nvPr/>
        </p:nvSpPr>
        <p:spPr>
          <a:xfrm>
            <a:off x="10979828" y="5372100"/>
            <a:ext cx="5771535" cy="641201"/>
          </a:xfrm>
          <a:prstGeom prst="rect">
            <a:avLst/>
          </a:prstGeom>
        </p:spPr>
        <p:txBody>
          <a:bodyPr lIns="0" tIns="0" rIns="0" bIns="0" rtlCol="0" anchor="t">
            <a:spAutoFit/>
          </a:bodyPr>
          <a:lstStyle/>
          <a:p>
            <a:pPr marL="0" lvl="0" indent="0" algn="l">
              <a:lnSpc>
                <a:spcPts val="5040"/>
              </a:lnSpc>
              <a:spcBef>
                <a:spcPct val="0"/>
              </a:spcBef>
            </a:pPr>
            <a:r>
              <a:rPr lang="en-US" sz="4200" dirty="0">
                <a:solidFill>
                  <a:srgbClr val="12229D"/>
                </a:solidFill>
                <a:latin typeface="Agrandir Narrow"/>
              </a:rPr>
              <a:t>Experiments and results</a:t>
            </a:r>
          </a:p>
        </p:txBody>
      </p:sp>
      <p:sp>
        <p:nvSpPr>
          <p:cNvPr id="35" name="AutoShape 35"/>
          <p:cNvSpPr/>
          <p:nvPr/>
        </p:nvSpPr>
        <p:spPr>
          <a:xfrm rot="5306988">
            <a:off x="6082501" y="5794193"/>
            <a:ext cx="5088977" cy="0"/>
          </a:xfrm>
          <a:prstGeom prst="line">
            <a:avLst/>
          </a:prstGeom>
          <a:ln w="38100" cap="flat">
            <a:solidFill>
              <a:srgbClr val="5CB6F9"/>
            </a:solidFill>
            <a:prstDash val="solid"/>
            <a:headEnd type="none" w="sm" len="sm"/>
            <a:tailEnd type="none" w="sm" len="sm"/>
          </a:ln>
        </p:spPr>
      </p:sp>
      <p:pic>
        <p:nvPicPr>
          <p:cNvPr id="36" name="Picture 3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125020"/>
            <a:ext cx="1684907" cy="1710328"/>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571926" y="8725820"/>
            <a:ext cx="2888785" cy="2219056"/>
          </a:xfrm>
          <a:prstGeom prst="rect">
            <a:avLst/>
          </a:prstGeom>
        </p:spPr>
      </p:pic>
      <p:pic>
        <p:nvPicPr>
          <p:cNvPr id="38" name="Picture 3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39" name="Picture 3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40" name="Picture 40"/>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670958" y="1028700"/>
            <a:ext cx="1588342" cy="1667153"/>
          </a:xfrm>
          <a:prstGeom prst="rect">
            <a:avLst/>
          </a:prstGeom>
        </p:spPr>
      </p:pic>
      <p:pic>
        <p:nvPicPr>
          <p:cNvPr id="41" name="Picture 4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3713590" y="361160"/>
            <a:ext cx="850914" cy="850914"/>
          </a:xfrm>
          <a:prstGeom prst="rect">
            <a:avLst/>
          </a:prstGeom>
        </p:spPr>
      </p:pic>
      <p:grpSp>
        <p:nvGrpSpPr>
          <p:cNvPr id="42" name="Group 42"/>
          <p:cNvGrpSpPr/>
          <p:nvPr/>
        </p:nvGrpSpPr>
        <p:grpSpPr>
          <a:xfrm>
            <a:off x="1939934" y="6997222"/>
            <a:ext cx="918339" cy="918339"/>
            <a:chOff x="0" y="0"/>
            <a:chExt cx="812800" cy="812800"/>
          </a:xfrm>
        </p:grpSpPr>
        <p:sp>
          <p:nvSpPr>
            <p:cNvPr id="43" name="Freeform 4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44" name="TextBox 4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45" name="Group 45"/>
          <p:cNvGrpSpPr/>
          <p:nvPr/>
        </p:nvGrpSpPr>
        <p:grpSpPr>
          <a:xfrm>
            <a:off x="1841595" y="6914981"/>
            <a:ext cx="918339" cy="918339"/>
            <a:chOff x="0" y="0"/>
            <a:chExt cx="812800" cy="812800"/>
          </a:xfrm>
        </p:grpSpPr>
        <p:sp>
          <p:nvSpPr>
            <p:cNvPr id="46" name="Freeform 4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47" name="TextBox 4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49" name="TextBox 49"/>
          <p:cNvSpPr txBox="1"/>
          <p:nvPr/>
        </p:nvSpPr>
        <p:spPr>
          <a:xfrm>
            <a:off x="1644600" y="6901972"/>
            <a:ext cx="932422" cy="764698"/>
          </a:xfrm>
          <a:prstGeom prst="rect">
            <a:avLst/>
          </a:prstGeom>
        </p:spPr>
        <p:txBody>
          <a:bodyPr lIns="0" tIns="0" rIns="0" bIns="0" rtlCol="0" anchor="t">
            <a:spAutoFit/>
          </a:bodyPr>
          <a:lstStyle/>
          <a:p>
            <a:pPr algn="r">
              <a:lnSpc>
                <a:spcPts val="6151"/>
              </a:lnSpc>
              <a:spcBef>
                <a:spcPct val="0"/>
              </a:spcBef>
            </a:pPr>
            <a:r>
              <a:rPr lang="en-US" sz="4393">
                <a:solidFill>
                  <a:srgbClr val="F4F6FC"/>
                </a:solidFill>
                <a:latin typeface="Open Sans Light Bold"/>
              </a:rPr>
              <a:t>03</a:t>
            </a:r>
          </a:p>
        </p:txBody>
      </p:sp>
      <p:grpSp>
        <p:nvGrpSpPr>
          <p:cNvPr id="50" name="Group 50"/>
          <p:cNvGrpSpPr/>
          <p:nvPr/>
        </p:nvGrpSpPr>
        <p:grpSpPr>
          <a:xfrm>
            <a:off x="9634597" y="7067013"/>
            <a:ext cx="918339" cy="918339"/>
            <a:chOff x="0" y="0"/>
            <a:chExt cx="812800" cy="812800"/>
          </a:xfrm>
        </p:grpSpPr>
        <p:sp>
          <p:nvSpPr>
            <p:cNvPr id="51" name="Freeform 5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52" name="TextBox 5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3" name="Group 53"/>
          <p:cNvGrpSpPr/>
          <p:nvPr/>
        </p:nvGrpSpPr>
        <p:grpSpPr>
          <a:xfrm>
            <a:off x="9536258" y="6984773"/>
            <a:ext cx="918339" cy="918339"/>
            <a:chOff x="0" y="0"/>
            <a:chExt cx="812800" cy="812800"/>
          </a:xfrm>
        </p:grpSpPr>
        <p:sp>
          <p:nvSpPr>
            <p:cNvPr id="54" name="Freeform 5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55" name="TextBox 5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6" name="TextBox 56"/>
          <p:cNvSpPr txBox="1"/>
          <p:nvPr/>
        </p:nvSpPr>
        <p:spPr>
          <a:xfrm>
            <a:off x="11095861" y="7001030"/>
            <a:ext cx="5285871" cy="1400175"/>
          </a:xfrm>
          <a:prstGeom prst="rect">
            <a:avLst/>
          </a:prstGeom>
        </p:spPr>
        <p:txBody>
          <a:bodyPr lIns="0" tIns="0" rIns="0" bIns="0" rtlCol="0" anchor="t">
            <a:spAutoFit/>
          </a:bodyPr>
          <a:lstStyle/>
          <a:p>
            <a:pPr marL="0" lvl="0" indent="0">
              <a:lnSpc>
                <a:spcPts val="5040"/>
              </a:lnSpc>
              <a:spcBef>
                <a:spcPct val="0"/>
              </a:spcBef>
            </a:pPr>
            <a:r>
              <a:rPr lang="en-US" sz="4200" dirty="0">
                <a:solidFill>
                  <a:srgbClr val="12229D"/>
                </a:solidFill>
                <a:latin typeface="Agrandir Narrow"/>
              </a:rPr>
              <a:t>Conclusion &amp; Future Work</a:t>
            </a:r>
          </a:p>
        </p:txBody>
      </p:sp>
      <p:sp>
        <p:nvSpPr>
          <p:cNvPr id="57" name="TextBox 57"/>
          <p:cNvSpPr txBox="1"/>
          <p:nvPr/>
        </p:nvSpPr>
        <p:spPr>
          <a:xfrm>
            <a:off x="9339263" y="6971763"/>
            <a:ext cx="932422" cy="764698"/>
          </a:xfrm>
          <a:prstGeom prst="rect">
            <a:avLst/>
          </a:prstGeom>
        </p:spPr>
        <p:txBody>
          <a:bodyPr lIns="0" tIns="0" rIns="0" bIns="0" rtlCol="0" anchor="t">
            <a:spAutoFit/>
          </a:bodyPr>
          <a:lstStyle/>
          <a:p>
            <a:pPr algn="r">
              <a:lnSpc>
                <a:spcPts val="6151"/>
              </a:lnSpc>
              <a:spcBef>
                <a:spcPct val="0"/>
              </a:spcBef>
            </a:pPr>
            <a:r>
              <a:rPr lang="en-US" sz="4393">
                <a:solidFill>
                  <a:srgbClr val="F4F6FC"/>
                </a:solidFill>
                <a:latin typeface="Open Sans Light Bold"/>
              </a:rPr>
              <a:t>06</a:t>
            </a:r>
          </a:p>
        </p:txBody>
      </p:sp>
      <p:grpSp>
        <p:nvGrpSpPr>
          <p:cNvPr id="58" name="Group 58"/>
          <p:cNvGrpSpPr/>
          <p:nvPr/>
        </p:nvGrpSpPr>
        <p:grpSpPr>
          <a:xfrm>
            <a:off x="6386410" y="8684594"/>
            <a:ext cx="918339" cy="918339"/>
            <a:chOff x="0" y="0"/>
            <a:chExt cx="812800" cy="812800"/>
          </a:xfrm>
        </p:grpSpPr>
        <p:sp>
          <p:nvSpPr>
            <p:cNvPr id="59" name="Freeform 5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60" name="TextBox 6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1" name="Group 61"/>
          <p:cNvGrpSpPr/>
          <p:nvPr/>
        </p:nvGrpSpPr>
        <p:grpSpPr>
          <a:xfrm>
            <a:off x="6288071" y="8602354"/>
            <a:ext cx="918339" cy="918339"/>
            <a:chOff x="0" y="0"/>
            <a:chExt cx="812800" cy="812800"/>
          </a:xfrm>
        </p:grpSpPr>
        <p:sp>
          <p:nvSpPr>
            <p:cNvPr id="62" name="Freeform 6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63" name="TextBox 6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64" name="TextBox 64"/>
          <p:cNvSpPr txBox="1"/>
          <p:nvPr/>
        </p:nvSpPr>
        <p:spPr>
          <a:xfrm>
            <a:off x="7847674" y="8700852"/>
            <a:ext cx="5285871" cy="762000"/>
          </a:xfrm>
          <a:prstGeom prst="rect">
            <a:avLst/>
          </a:prstGeom>
        </p:spPr>
        <p:txBody>
          <a:bodyPr lIns="0" tIns="0" rIns="0" bIns="0" rtlCol="0" anchor="t">
            <a:spAutoFit/>
          </a:bodyPr>
          <a:lstStyle/>
          <a:p>
            <a:pPr marL="0" lvl="0" indent="0">
              <a:lnSpc>
                <a:spcPts val="5040"/>
              </a:lnSpc>
              <a:spcBef>
                <a:spcPct val="0"/>
              </a:spcBef>
            </a:pPr>
            <a:r>
              <a:rPr lang="en-US" sz="4200">
                <a:solidFill>
                  <a:srgbClr val="12229D"/>
                </a:solidFill>
                <a:latin typeface="Agrandir Narrow"/>
              </a:rPr>
              <a:t>References</a:t>
            </a:r>
          </a:p>
        </p:txBody>
      </p:sp>
      <p:sp>
        <p:nvSpPr>
          <p:cNvPr id="65" name="TextBox 65"/>
          <p:cNvSpPr txBox="1"/>
          <p:nvPr/>
        </p:nvSpPr>
        <p:spPr>
          <a:xfrm>
            <a:off x="6135648" y="8589344"/>
            <a:ext cx="932422" cy="764698"/>
          </a:xfrm>
          <a:prstGeom prst="rect">
            <a:avLst/>
          </a:prstGeom>
        </p:spPr>
        <p:txBody>
          <a:bodyPr lIns="0" tIns="0" rIns="0" bIns="0" rtlCol="0" anchor="t">
            <a:spAutoFit/>
          </a:bodyPr>
          <a:lstStyle/>
          <a:p>
            <a:pPr algn="r">
              <a:lnSpc>
                <a:spcPts val="6151"/>
              </a:lnSpc>
              <a:spcBef>
                <a:spcPct val="0"/>
              </a:spcBef>
            </a:pPr>
            <a:r>
              <a:rPr lang="en-US" sz="4393">
                <a:solidFill>
                  <a:srgbClr val="F4F6FC"/>
                </a:solidFill>
                <a:latin typeface="Open Sans Light Bold"/>
              </a:rPr>
              <a:t>07</a:t>
            </a:r>
          </a:p>
        </p:txBody>
      </p:sp>
      <p:grpSp>
        <p:nvGrpSpPr>
          <p:cNvPr id="66" name="Group 2"/>
          <p:cNvGrpSpPr/>
          <p:nvPr/>
        </p:nvGrpSpPr>
        <p:grpSpPr>
          <a:xfrm>
            <a:off x="5070620" y="701134"/>
            <a:ext cx="8416780" cy="937909"/>
            <a:chOff x="0" y="0"/>
            <a:chExt cx="2933248" cy="359380"/>
          </a:xfrm>
        </p:grpSpPr>
        <p:sp>
          <p:nvSpPr>
            <p:cNvPr id="67"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68"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2" name="TextBox 2"/>
          <p:cNvSpPr txBox="1"/>
          <p:nvPr/>
        </p:nvSpPr>
        <p:spPr>
          <a:xfrm>
            <a:off x="5257800" y="737585"/>
            <a:ext cx="8124074" cy="948978"/>
          </a:xfrm>
          <a:prstGeom prst="rect">
            <a:avLst/>
          </a:prstGeom>
        </p:spPr>
        <p:txBody>
          <a:bodyPr wrap="square" lIns="0" tIns="0" rIns="0" bIns="0" rtlCol="0" anchor="t">
            <a:spAutoFit/>
          </a:bodyPr>
          <a:lstStyle/>
          <a:p>
            <a:pPr marL="0" lvl="0" indent="0" algn="ctr">
              <a:lnSpc>
                <a:spcPts val="7382"/>
              </a:lnSpc>
              <a:spcBef>
                <a:spcPct val="0"/>
              </a:spcBef>
            </a:pPr>
            <a:r>
              <a:rPr lang="en-US" sz="6151" dirty="0">
                <a:solidFill>
                  <a:srgbClr val="050A30"/>
                </a:solidFill>
                <a:latin typeface="Agrandir Narrow"/>
              </a:rPr>
              <a:t>Index of Presentation</a:t>
            </a:r>
          </a:p>
        </p:txBody>
      </p:sp>
      <p:sp>
        <p:nvSpPr>
          <p:cNvPr id="16" name="TextBox 15">
            <a:extLst>
              <a:ext uri="{FF2B5EF4-FFF2-40B4-BE49-F238E27FC236}">
                <a16:creationId xmlns:a16="http://schemas.microsoft.com/office/drawing/2014/main" id="{D1ADB842-ECD8-57F6-95B3-33EB77D28EA4}"/>
              </a:ext>
            </a:extLst>
          </p:cNvPr>
          <p:cNvSpPr txBox="1"/>
          <p:nvPr/>
        </p:nvSpPr>
        <p:spPr>
          <a:xfrm>
            <a:off x="3173943" y="4829690"/>
            <a:ext cx="5384210" cy="1923604"/>
          </a:xfrm>
          <a:prstGeom prst="rect">
            <a:avLst/>
          </a:prstGeom>
        </p:spPr>
        <p:txBody>
          <a:bodyPr wrap="square" lIns="0" tIns="0" rIns="0" bIns="0" rtlCol="0" anchor="t">
            <a:spAutoFit/>
          </a:bodyPr>
          <a:lstStyle/>
          <a:p>
            <a:pPr>
              <a:lnSpc>
                <a:spcPts val="5040"/>
              </a:lnSpc>
              <a:spcBef>
                <a:spcPct val="0"/>
              </a:spcBef>
            </a:pPr>
            <a:r>
              <a:rPr lang="en-US" sz="4400" dirty="0">
                <a:solidFill>
                  <a:srgbClr val="12229D"/>
                </a:solidFill>
                <a:latin typeface="Agrandir Narrow" panose="020B0604020202020204" charset="0"/>
              </a:rPr>
              <a:t>Factors affecting real estate prices</a:t>
            </a:r>
          </a:p>
          <a:p>
            <a:pPr marL="0" lvl="0" indent="0">
              <a:lnSpc>
                <a:spcPts val="5040"/>
              </a:lnSpc>
              <a:spcBef>
                <a:spcPct val="0"/>
              </a:spcBef>
            </a:pPr>
            <a:endParaRPr lang="en-US" sz="4200" dirty="0">
              <a:solidFill>
                <a:srgbClr val="12229D"/>
              </a:solidFill>
              <a:latin typeface="Agrandir Narrow"/>
            </a:endParaRPr>
          </a:p>
        </p:txBody>
      </p:sp>
      <p:sp>
        <p:nvSpPr>
          <p:cNvPr id="72" name="TextBox 33">
            <a:extLst>
              <a:ext uri="{FF2B5EF4-FFF2-40B4-BE49-F238E27FC236}">
                <a16:creationId xmlns:a16="http://schemas.microsoft.com/office/drawing/2014/main" id="{59155688-B2DD-FC50-D83E-765EDA2804E2}"/>
              </a:ext>
            </a:extLst>
          </p:cNvPr>
          <p:cNvSpPr txBox="1"/>
          <p:nvPr/>
        </p:nvSpPr>
        <p:spPr>
          <a:xfrm>
            <a:off x="10860328" y="3414120"/>
            <a:ext cx="5794979" cy="1282402"/>
          </a:xfrm>
          <a:prstGeom prst="rect">
            <a:avLst/>
          </a:prstGeom>
        </p:spPr>
        <p:txBody>
          <a:bodyPr lIns="0" tIns="0" rIns="0" bIns="0" rtlCol="0" anchor="t">
            <a:spAutoFit/>
          </a:bodyPr>
          <a:lstStyle/>
          <a:p>
            <a:pPr marL="0" lvl="0" indent="0">
              <a:lnSpc>
                <a:spcPts val="5040"/>
              </a:lnSpc>
              <a:spcBef>
                <a:spcPct val="0"/>
              </a:spcBef>
            </a:pPr>
            <a:r>
              <a:rPr lang="en-US" sz="4200" dirty="0">
                <a:solidFill>
                  <a:srgbClr val="12229D"/>
                </a:solidFill>
                <a:latin typeface="Agrandir Narrow"/>
              </a:rPr>
              <a:t>Proposed Methodology</a:t>
            </a:r>
          </a:p>
          <a:p>
            <a:pPr marL="0" lvl="0" indent="0">
              <a:lnSpc>
                <a:spcPts val="5040"/>
              </a:lnSpc>
              <a:spcBef>
                <a:spcPct val="0"/>
              </a:spcBef>
            </a:pPr>
            <a:r>
              <a:rPr lang="en-US" sz="4200" dirty="0">
                <a:solidFill>
                  <a:srgbClr val="12229D"/>
                </a:solidFill>
                <a:latin typeface="Agrandir Narrow"/>
              </a:rPr>
              <a:t>Architecture</a:t>
            </a:r>
          </a:p>
        </p:txBody>
      </p:sp>
      <p:sp>
        <p:nvSpPr>
          <p:cNvPr id="76" name="TextBox 15">
            <a:extLst>
              <a:ext uri="{FF2B5EF4-FFF2-40B4-BE49-F238E27FC236}">
                <a16:creationId xmlns:a16="http://schemas.microsoft.com/office/drawing/2014/main" id="{16C20E79-B65E-8934-A742-073B2E0059CF}"/>
              </a:ext>
            </a:extLst>
          </p:cNvPr>
          <p:cNvSpPr txBox="1"/>
          <p:nvPr/>
        </p:nvSpPr>
        <p:spPr>
          <a:xfrm>
            <a:off x="3162008" y="3516888"/>
            <a:ext cx="5285871" cy="762000"/>
          </a:xfrm>
          <a:prstGeom prst="rect">
            <a:avLst/>
          </a:prstGeom>
        </p:spPr>
        <p:txBody>
          <a:bodyPr lIns="0" tIns="0" rIns="0" bIns="0" rtlCol="0" anchor="t">
            <a:spAutoFit/>
          </a:bodyPr>
          <a:lstStyle/>
          <a:p>
            <a:pPr marL="0" lvl="0" indent="0">
              <a:lnSpc>
                <a:spcPts val="5040"/>
              </a:lnSpc>
              <a:spcBef>
                <a:spcPct val="0"/>
              </a:spcBef>
            </a:pPr>
            <a:r>
              <a:rPr lang="en-US" sz="4200" dirty="0">
                <a:solidFill>
                  <a:srgbClr val="12229D"/>
                </a:solidFill>
                <a:latin typeface="Agrandir Narrow"/>
              </a:rPr>
              <a:t>Introduction</a:t>
            </a: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grpSp>
        <p:nvGrpSpPr>
          <p:cNvPr id="21" name="Group 2"/>
          <p:cNvGrpSpPr/>
          <p:nvPr/>
        </p:nvGrpSpPr>
        <p:grpSpPr>
          <a:xfrm>
            <a:off x="5105400" y="535920"/>
            <a:ext cx="8416780" cy="937909"/>
            <a:chOff x="0" y="0"/>
            <a:chExt cx="2933248" cy="359380"/>
          </a:xfrm>
        </p:grpSpPr>
        <p:sp>
          <p:nvSpPr>
            <p:cNvPr id="22"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23"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1635" y="8397173"/>
            <a:ext cx="1684907" cy="1710328"/>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99608" y="8626518"/>
            <a:ext cx="2888785" cy="2219056"/>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692028"/>
            <a:ext cx="1561364" cy="854492"/>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670958" y="1028700"/>
            <a:ext cx="1588342" cy="1667153"/>
          </a:xfrm>
          <a:prstGeom prst="rect">
            <a:avLst/>
          </a:prstGeom>
        </p:spPr>
      </p:pic>
      <p:pic>
        <p:nvPicPr>
          <p:cNvPr id="7" name="Picture 7"/>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719742" y="2800430"/>
            <a:ext cx="850914" cy="850914"/>
          </a:xfrm>
          <a:prstGeom prst="rect">
            <a:avLst/>
          </a:prstGeom>
        </p:spPr>
      </p:pic>
      <p:pic>
        <p:nvPicPr>
          <p:cNvPr id="9" name="Picture 9"/>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719742" y="4914900"/>
            <a:ext cx="850914" cy="850914"/>
          </a:xfrm>
          <a:prstGeom prst="rect">
            <a:avLst/>
          </a:prstGeom>
        </p:spPr>
      </p:pic>
      <p:pic>
        <p:nvPicPr>
          <p:cNvPr id="10" name="Picture 10"/>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719742" y="6896100"/>
            <a:ext cx="850914" cy="850914"/>
          </a:xfrm>
          <a:prstGeom prst="rect">
            <a:avLst/>
          </a:prstGeom>
        </p:spPr>
      </p:pic>
      <p:pic>
        <p:nvPicPr>
          <p:cNvPr id="11" name="Picture 11"/>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1866576" y="2507680"/>
            <a:ext cx="3574561" cy="3457575"/>
          </a:xfrm>
          <a:prstGeom prst="rect">
            <a:avLst/>
          </a:prstGeom>
        </p:spPr>
      </p:pic>
      <p:sp>
        <p:nvSpPr>
          <p:cNvPr id="13" name="TextBox 13"/>
          <p:cNvSpPr txBox="1"/>
          <p:nvPr/>
        </p:nvSpPr>
        <p:spPr>
          <a:xfrm>
            <a:off x="4858899" y="536175"/>
            <a:ext cx="8787976" cy="1025925"/>
          </a:xfrm>
          <a:prstGeom prst="rect">
            <a:avLst/>
          </a:prstGeom>
        </p:spPr>
        <p:txBody>
          <a:bodyPr lIns="0" tIns="0" rIns="0" bIns="0" rtlCol="0" anchor="t">
            <a:spAutoFit/>
          </a:bodyPr>
          <a:lstStyle/>
          <a:p>
            <a:pPr algn="ctr">
              <a:lnSpc>
                <a:spcPts val="6837"/>
              </a:lnSpc>
              <a:spcBef>
                <a:spcPct val="0"/>
              </a:spcBef>
            </a:pPr>
            <a:r>
              <a:rPr lang="en-US" sz="5698" dirty="0">
                <a:solidFill>
                  <a:srgbClr val="050A30"/>
                </a:solidFill>
                <a:latin typeface="Agrandir Narrow Bold"/>
              </a:rPr>
              <a:t>Introduction</a:t>
            </a:r>
          </a:p>
        </p:txBody>
      </p:sp>
      <p:sp>
        <p:nvSpPr>
          <p:cNvPr id="14" name="TextBox 14"/>
          <p:cNvSpPr txBox="1"/>
          <p:nvPr/>
        </p:nvSpPr>
        <p:spPr>
          <a:xfrm>
            <a:off x="12203305" y="2709387"/>
            <a:ext cx="2901104" cy="2407197"/>
          </a:xfrm>
          <a:prstGeom prst="rect">
            <a:avLst/>
          </a:prstGeom>
        </p:spPr>
        <p:txBody>
          <a:bodyPr lIns="0" tIns="0" rIns="0" bIns="0" rtlCol="0" anchor="t">
            <a:spAutoFit/>
          </a:bodyPr>
          <a:lstStyle/>
          <a:p>
            <a:pPr algn="ctr">
              <a:lnSpc>
                <a:spcPts val="3220"/>
              </a:lnSpc>
            </a:pPr>
            <a:r>
              <a:rPr lang="en-US" dirty="0">
                <a:solidFill>
                  <a:schemeClr val="tx1">
                    <a:lumMod val="75000"/>
                    <a:lumOff val="25000"/>
                  </a:schemeClr>
                </a:solidFill>
                <a:latin typeface="Bahnschrift SemiBold" panose="020B0502040204020203" pitchFamily="34" charset="0"/>
              </a:rPr>
              <a:t>Model uses Hybrid approach combining neural networks , KNN and linear regression and using Flask to render it on an front-end page..</a:t>
            </a:r>
            <a:endParaRPr lang="en-US" sz="2000" dirty="0">
              <a:solidFill>
                <a:schemeClr val="tx1">
                  <a:lumMod val="75000"/>
                  <a:lumOff val="25000"/>
                </a:schemeClr>
              </a:solidFill>
              <a:latin typeface="Bahnschrift SemiBold" panose="020B0502040204020203" pitchFamily="34" charset="0"/>
            </a:endParaRPr>
          </a:p>
        </p:txBody>
      </p:sp>
      <p:sp>
        <p:nvSpPr>
          <p:cNvPr id="15" name="TextBox 15"/>
          <p:cNvSpPr txBox="1"/>
          <p:nvPr/>
        </p:nvSpPr>
        <p:spPr>
          <a:xfrm>
            <a:off x="2705746" y="2812016"/>
            <a:ext cx="7807289" cy="1422825"/>
          </a:xfrm>
          <a:prstGeom prst="rect">
            <a:avLst/>
          </a:prstGeom>
        </p:spPr>
        <p:txBody>
          <a:bodyPr wrap="square" lIns="0" tIns="0" rIns="0" bIns="0" rtlCol="0" anchor="t">
            <a:spAutoFit/>
          </a:bodyPr>
          <a:lstStyle/>
          <a:p>
            <a:pPr lvl="0" algn="just">
              <a:lnSpc>
                <a:spcPts val="3814"/>
              </a:lnSpc>
              <a:spcBef>
                <a:spcPct val="0"/>
              </a:spcBef>
            </a:pPr>
            <a:r>
              <a:rPr lang="en-US" sz="2400" dirty="0">
                <a:latin typeface="Agrandir Narrow Bold" panose="020B0604020202020204" charset="0"/>
              </a:rPr>
              <a:t>Predictive modeling is a process of using statistical </a:t>
            </a:r>
            <a:r>
              <a:rPr lang="en-US" sz="2800" dirty="0">
                <a:latin typeface="Agrandir Narrow Bold" panose="020B0604020202020204" charset="0"/>
              </a:rPr>
              <a:t>and</a:t>
            </a:r>
            <a:r>
              <a:rPr lang="en-US" sz="2400" dirty="0">
                <a:latin typeface="Agrandir Narrow Bold" panose="020B0604020202020204" charset="0"/>
              </a:rPr>
              <a:t> machine learning techniques to analyze data and make predictions about future events or trends. </a:t>
            </a:r>
            <a:endParaRPr lang="en-US" sz="2400" dirty="0">
              <a:solidFill>
                <a:srgbClr val="050A30"/>
              </a:solidFill>
              <a:latin typeface="Agrandir Narrow Bold" panose="020B0604020202020204" charset="0"/>
            </a:endParaRPr>
          </a:p>
        </p:txBody>
      </p:sp>
      <p:sp>
        <p:nvSpPr>
          <p:cNvPr id="17" name="TextBox 17"/>
          <p:cNvSpPr txBox="1"/>
          <p:nvPr/>
        </p:nvSpPr>
        <p:spPr>
          <a:xfrm>
            <a:off x="2743200" y="4980554"/>
            <a:ext cx="8947799" cy="1422825"/>
          </a:xfrm>
          <a:prstGeom prst="rect">
            <a:avLst/>
          </a:prstGeom>
        </p:spPr>
        <p:txBody>
          <a:bodyPr wrap="square" lIns="0" tIns="0" rIns="0" bIns="0" rtlCol="0" anchor="t">
            <a:spAutoFit/>
          </a:bodyPr>
          <a:lstStyle/>
          <a:p>
            <a:pPr lvl="0" algn="just">
              <a:lnSpc>
                <a:spcPts val="3814"/>
              </a:lnSpc>
              <a:spcBef>
                <a:spcPct val="0"/>
              </a:spcBef>
            </a:pPr>
            <a:r>
              <a:rPr lang="en-US" sz="2400" dirty="0">
                <a:latin typeface="Agrandir Narrow Bold" panose="020B0604020202020204" charset="0"/>
              </a:rPr>
              <a:t>In the context of real estate, predictive modeling is used to analyze historical data on properties and their prices, and then use that analysis to predict future prices.</a:t>
            </a:r>
            <a:endParaRPr lang="en-US" sz="3200" dirty="0">
              <a:solidFill>
                <a:srgbClr val="050A30"/>
              </a:solidFill>
              <a:latin typeface="Agrandir Narrow Bold" panose="020B0604020202020204" charset="0"/>
            </a:endParaRPr>
          </a:p>
        </p:txBody>
      </p:sp>
      <p:sp>
        <p:nvSpPr>
          <p:cNvPr id="18" name="TextBox 18"/>
          <p:cNvSpPr txBox="1"/>
          <p:nvPr/>
        </p:nvSpPr>
        <p:spPr>
          <a:xfrm>
            <a:off x="2804770" y="7026380"/>
            <a:ext cx="13018039" cy="949234"/>
          </a:xfrm>
          <a:prstGeom prst="rect">
            <a:avLst/>
          </a:prstGeom>
        </p:spPr>
        <p:txBody>
          <a:bodyPr lIns="0" tIns="0" rIns="0" bIns="0" rtlCol="0" anchor="t">
            <a:spAutoFit/>
          </a:bodyPr>
          <a:lstStyle/>
          <a:p>
            <a:pPr marL="0" lvl="0" indent="0" algn="just">
              <a:lnSpc>
                <a:spcPts val="3814"/>
              </a:lnSpc>
              <a:spcBef>
                <a:spcPct val="0"/>
              </a:spcBef>
            </a:pPr>
            <a:r>
              <a:rPr lang="en-US" sz="2400" dirty="0">
                <a:solidFill>
                  <a:srgbClr val="050A30"/>
                </a:solidFill>
                <a:latin typeface="Agrandir Narrow Bold"/>
              </a:rPr>
              <a:t>Our goal is to develop a machine learning algorithm to analyze the housing dataset and based on certain parameters it should predict the price of </a:t>
            </a:r>
            <a:r>
              <a:rPr lang="en-US" sz="2800" dirty="0">
                <a:solidFill>
                  <a:srgbClr val="050A30"/>
                </a:solidFill>
                <a:latin typeface="Agrandir Narrow Bold"/>
              </a:rPr>
              <a:t>that</a:t>
            </a:r>
            <a:r>
              <a:rPr lang="en-US" sz="2400" dirty="0">
                <a:solidFill>
                  <a:srgbClr val="050A30"/>
                </a:solidFill>
                <a:latin typeface="Agrandir Narrow Bold"/>
              </a:rPr>
              <a:t> particular estate.</a:t>
            </a:r>
          </a:p>
        </p:txBody>
      </p:sp>
      <p:pic>
        <p:nvPicPr>
          <p:cNvPr id="12" name="Picture 12">
            <a:extLst>
              <a:ext uri="{FF2B5EF4-FFF2-40B4-BE49-F238E27FC236}">
                <a16:creationId xmlns:a16="http://schemas.microsoft.com/office/drawing/2014/main" id="{ABCD9B9A-50D4-5F01-DD4A-B38BD57D643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flipH="1">
            <a:off x="15026900" y="4596844"/>
            <a:ext cx="2732872" cy="411480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par>
                                <p:cTn id="8" presetID="14"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randombar(horizontal)">
                                      <p:cBhvr>
                                        <p:cTn id="15" dur="500"/>
                                        <p:tgtEl>
                                          <p:spTgt spid="17"/>
                                        </p:tgtEl>
                                      </p:cBhvr>
                                    </p:animEffect>
                                  </p:childTnLst>
                                </p:cTn>
                              </p:par>
                              <p:par>
                                <p:cTn id="16" presetID="14" presetClass="entr" presetSubtype="1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randombar(horizont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randombar(horizontal)">
                                      <p:cBhvr>
                                        <p:cTn id="23" dur="500"/>
                                        <p:tgtEl>
                                          <p:spTgt spid="18"/>
                                        </p:tgtEl>
                                      </p:cBhvr>
                                    </p:animEffect>
                                  </p:childTnLst>
                                </p:cTn>
                              </p:par>
                              <p:par>
                                <p:cTn id="24" presetID="14" presetClass="entr" presetSubtype="1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randombar(horizontal)">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grpSp>
        <p:nvGrpSpPr>
          <p:cNvPr id="31" name="Group 2"/>
          <p:cNvGrpSpPr/>
          <p:nvPr/>
        </p:nvGrpSpPr>
        <p:grpSpPr>
          <a:xfrm>
            <a:off x="3927063" y="428378"/>
            <a:ext cx="10474737" cy="1614979"/>
            <a:chOff x="0" y="0"/>
            <a:chExt cx="2933248" cy="359380"/>
          </a:xfrm>
        </p:grpSpPr>
        <p:sp>
          <p:nvSpPr>
            <p:cNvPr id="32"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33"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2" name="Group 2"/>
          <p:cNvGrpSpPr/>
          <p:nvPr/>
        </p:nvGrpSpPr>
        <p:grpSpPr>
          <a:xfrm>
            <a:off x="855916" y="3598646"/>
            <a:ext cx="2045291" cy="1812652"/>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CB6F9"/>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60478" y="6142432"/>
            <a:ext cx="1840024" cy="1812652"/>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CB6F9"/>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1082452" y="5984445"/>
            <a:ext cx="1831813" cy="1812652"/>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CB6F9"/>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0909402" y="3314700"/>
            <a:ext cx="1845867" cy="1969725"/>
            <a:chOff x="0" y="0"/>
            <a:chExt cx="812800" cy="812800"/>
          </a:xfrm>
        </p:grpSpPr>
        <p:sp>
          <p:nvSpPr>
            <p:cNvPr id="12" name="Freeform 1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CB6F9"/>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14" name="Picture 1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125020"/>
            <a:ext cx="1684907" cy="1710328"/>
          </a:xfrm>
          <a:prstGeom prst="rect">
            <a:avLst/>
          </a:prstGeom>
        </p:spPr>
      </p:pic>
      <p:pic>
        <p:nvPicPr>
          <p:cNvPr id="15" name="Picture 1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592360" y="8465959"/>
            <a:ext cx="2888785" cy="2219056"/>
          </a:xfrm>
          <a:prstGeom prst="rect">
            <a:avLst/>
          </a:prstGeom>
        </p:spPr>
      </p:pic>
      <p:pic>
        <p:nvPicPr>
          <p:cNvPr id="16" name="Picture 1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17" name="Picture 1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18" name="Picture 1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670958" y="1028700"/>
            <a:ext cx="1588342" cy="1667153"/>
          </a:xfrm>
          <a:prstGeom prst="rect">
            <a:avLst/>
          </a:prstGeom>
        </p:spPr>
      </p:pic>
      <p:pic>
        <p:nvPicPr>
          <p:cNvPr id="19" name="Picture 19"/>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5390846" y="8201061"/>
            <a:ext cx="850914" cy="850914"/>
          </a:xfrm>
          <a:prstGeom prst="rect">
            <a:avLst/>
          </a:prstGeom>
        </p:spPr>
      </p:pic>
      <p:sp>
        <p:nvSpPr>
          <p:cNvPr id="21" name="TextBox 21"/>
          <p:cNvSpPr txBox="1"/>
          <p:nvPr/>
        </p:nvSpPr>
        <p:spPr>
          <a:xfrm>
            <a:off x="13260864" y="6616048"/>
            <a:ext cx="3994156" cy="549446"/>
          </a:xfrm>
          <a:prstGeom prst="rect">
            <a:avLst/>
          </a:prstGeom>
        </p:spPr>
        <p:txBody>
          <a:bodyPr lIns="0" tIns="0" rIns="0" bIns="0" rtlCol="0" anchor="t">
            <a:spAutoFit/>
          </a:bodyPr>
          <a:lstStyle/>
          <a:p>
            <a:pPr marL="0" lvl="0" indent="0">
              <a:lnSpc>
                <a:spcPts val="4396"/>
              </a:lnSpc>
              <a:spcBef>
                <a:spcPct val="0"/>
              </a:spcBef>
            </a:pPr>
            <a:r>
              <a:rPr lang="en-US" sz="3664" dirty="0">
                <a:solidFill>
                  <a:srgbClr val="12229D"/>
                </a:solidFill>
                <a:latin typeface="Agrandir Narrow Bold"/>
              </a:rPr>
              <a:t>Year built</a:t>
            </a:r>
          </a:p>
        </p:txBody>
      </p:sp>
      <p:sp>
        <p:nvSpPr>
          <p:cNvPr id="22" name="TextBox 22"/>
          <p:cNvSpPr txBox="1"/>
          <p:nvPr/>
        </p:nvSpPr>
        <p:spPr>
          <a:xfrm>
            <a:off x="4077124" y="531140"/>
            <a:ext cx="10133753" cy="1436291"/>
          </a:xfrm>
          <a:prstGeom prst="rect">
            <a:avLst/>
          </a:prstGeom>
        </p:spPr>
        <p:txBody>
          <a:bodyPr lIns="0" tIns="0" rIns="0" bIns="0" rtlCol="0" anchor="t">
            <a:spAutoFit/>
          </a:bodyPr>
          <a:lstStyle/>
          <a:p>
            <a:pPr algn="ctr">
              <a:lnSpc>
                <a:spcPts val="5626"/>
              </a:lnSpc>
              <a:spcBef>
                <a:spcPct val="0"/>
              </a:spcBef>
            </a:pPr>
            <a:r>
              <a:rPr lang="en-US" sz="4688" dirty="0">
                <a:solidFill>
                  <a:srgbClr val="050A30"/>
                </a:solidFill>
                <a:latin typeface="Agrandir Narrow Bold"/>
              </a:rPr>
              <a:t>Factors affecting the Real estate prices</a:t>
            </a:r>
          </a:p>
        </p:txBody>
      </p:sp>
      <p:sp>
        <p:nvSpPr>
          <p:cNvPr id="23" name="TextBox 23"/>
          <p:cNvSpPr txBox="1"/>
          <p:nvPr/>
        </p:nvSpPr>
        <p:spPr>
          <a:xfrm>
            <a:off x="2986252" y="4080933"/>
            <a:ext cx="4230999" cy="549446"/>
          </a:xfrm>
          <a:prstGeom prst="rect">
            <a:avLst/>
          </a:prstGeom>
        </p:spPr>
        <p:txBody>
          <a:bodyPr lIns="0" tIns="0" rIns="0" bIns="0" rtlCol="0" anchor="t">
            <a:spAutoFit/>
          </a:bodyPr>
          <a:lstStyle/>
          <a:p>
            <a:pPr marL="0" lvl="0" indent="0">
              <a:lnSpc>
                <a:spcPts val="4396"/>
              </a:lnSpc>
              <a:spcBef>
                <a:spcPct val="0"/>
              </a:spcBef>
            </a:pPr>
            <a:r>
              <a:rPr lang="en-US" sz="3664" dirty="0">
                <a:solidFill>
                  <a:srgbClr val="12229D"/>
                </a:solidFill>
                <a:latin typeface="Agrandir Narrow Bold"/>
              </a:rPr>
              <a:t>Number of Rooms</a:t>
            </a:r>
          </a:p>
        </p:txBody>
      </p:sp>
      <p:sp>
        <p:nvSpPr>
          <p:cNvPr id="24" name="TextBox 24"/>
          <p:cNvSpPr txBox="1"/>
          <p:nvPr/>
        </p:nvSpPr>
        <p:spPr>
          <a:xfrm>
            <a:off x="2986252" y="6601029"/>
            <a:ext cx="4093708" cy="549446"/>
          </a:xfrm>
          <a:prstGeom prst="rect">
            <a:avLst/>
          </a:prstGeom>
        </p:spPr>
        <p:txBody>
          <a:bodyPr lIns="0" tIns="0" rIns="0" bIns="0" rtlCol="0" anchor="t">
            <a:spAutoFit/>
          </a:bodyPr>
          <a:lstStyle/>
          <a:p>
            <a:pPr marL="0" lvl="0" indent="0">
              <a:lnSpc>
                <a:spcPts val="4396"/>
              </a:lnSpc>
              <a:spcBef>
                <a:spcPct val="0"/>
              </a:spcBef>
            </a:pPr>
            <a:r>
              <a:rPr lang="en-US" sz="3664" dirty="0">
                <a:solidFill>
                  <a:srgbClr val="12229D"/>
                </a:solidFill>
                <a:latin typeface="Agrandir Narrow Bold"/>
              </a:rPr>
              <a:t>Bathroom</a:t>
            </a:r>
          </a:p>
        </p:txBody>
      </p:sp>
      <p:sp>
        <p:nvSpPr>
          <p:cNvPr id="25" name="TextBox 25"/>
          <p:cNvSpPr txBox="1"/>
          <p:nvPr/>
        </p:nvSpPr>
        <p:spPr>
          <a:xfrm>
            <a:off x="9144000" y="8491405"/>
            <a:ext cx="4061196" cy="549446"/>
          </a:xfrm>
          <a:prstGeom prst="rect">
            <a:avLst/>
          </a:prstGeom>
        </p:spPr>
        <p:txBody>
          <a:bodyPr lIns="0" tIns="0" rIns="0" bIns="0" rtlCol="0" anchor="t">
            <a:spAutoFit/>
          </a:bodyPr>
          <a:lstStyle/>
          <a:p>
            <a:pPr marL="0" lvl="0" indent="0">
              <a:lnSpc>
                <a:spcPts val="4396"/>
              </a:lnSpc>
              <a:spcBef>
                <a:spcPct val="0"/>
              </a:spcBef>
            </a:pPr>
            <a:r>
              <a:rPr lang="en-US" sz="3664" dirty="0">
                <a:solidFill>
                  <a:srgbClr val="12229D"/>
                </a:solidFill>
                <a:latin typeface="Agrandir Narrow Bold"/>
              </a:rPr>
              <a:t>Land size</a:t>
            </a:r>
          </a:p>
        </p:txBody>
      </p:sp>
      <p:pic>
        <p:nvPicPr>
          <p:cNvPr id="44" name="Picture 19">
            <a:extLst>
              <a:ext uri="{FF2B5EF4-FFF2-40B4-BE49-F238E27FC236}">
                <a16:creationId xmlns:a16="http://schemas.microsoft.com/office/drawing/2014/main" id="{BDDE8625-6C99-0AD9-EEC7-9F368D640B29}"/>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0521753" y="2791647"/>
            <a:ext cx="850914" cy="850914"/>
          </a:xfrm>
          <a:prstGeom prst="rect">
            <a:avLst/>
          </a:prstGeom>
        </p:spPr>
      </p:pic>
      <p:pic>
        <p:nvPicPr>
          <p:cNvPr id="30" name="Picture 29">
            <a:extLst>
              <a:ext uri="{FF2B5EF4-FFF2-40B4-BE49-F238E27FC236}">
                <a16:creationId xmlns:a16="http://schemas.microsoft.com/office/drawing/2014/main" id="{202CC5D4-25A4-497C-8318-5A06B74DDD3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68090" y="3741309"/>
            <a:ext cx="1558903" cy="1558903"/>
          </a:xfrm>
          <a:prstGeom prst="rect">
            <a:avLst/>
          </a:prstGeom>
        </p:spPr>
      </p:pic>
      <p:pic>
        <p:nvPicPr>
          <p:cNvPr id="40" name="Picture 39">
            <a:extLst>
              <a:ext uri="{FF2B5EF4-FFF2-40B4-BE49-F238E27FC236}">
                <a16:creationId xmlns:a16="http://schemas.microsoft.com/office/drawing/2014/main" id="{5665CF13-F720-4333-9829-F866AE2F938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08655" y="6273361"/>
            <a:ext cx="1557749" cy="1557749"/>
          </a:xfrm>
          <a:prstGeom prst="rect">
            <a:avLst/>
          </a:prstGeom>
        </p:spPr>
      </p:pic>
      <p:pic>
        <p:nvPicPr>
          <p:cNvPr id="45" name="Picture 44">
            <a:extLst>
              <a:ext uri="{FF2B5EF4-FFF2-40B4-BE49-F238E27FC236}">
                <a16:creationId xmlns:a16="http://schemas.microsoft.com/office/drawing/2014/main" id="{762ED035-B42D-453A-900B-20496051681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082452" y="3564724"/>
            <a:ext cx="1409830" cy="1409830"/>
          </a:xfrm>
          <a:prstGeom prst="rect">
            <a:avLst/>
          </a:prstGeom>
        </p:spPr>
      </p:pic>
      <p:pic>
        <p:nvPicPr>
          <p:cNvPr id="47" name="Picture 46">
            <a:extLst>
              <a:ext uri="{FF2B5EF4-FFF2-40B4-BE49-F238E27FC236}">
                <a16:creationId xmlns:a16="http://schemas.microsoft.com/office/drawing/2014/main" id="{346C40F1-DD3B-4B46-B3F7-C5A6684DE232}"/>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254184" y="6137298"/>
            <a:ext cx="1421978" cy="1421978"/>
          </a:xfrm>
          <a:prstGeom prst="rect">
            <a:avLst/>
          </a:prstGeom>
        </p:spPr>
      </p:pic>
      <p:grpSp>
        <p:nvGrpSpPr>
          <p:cNvPr id="48" name="Group 8">
            <a:extLst>
              <a:ext uri="{FF2B5EF4-FFF2-40B4-BE49-F238E27FC236}">
                <a16:creationId xmlns:a16="http://schemas.microsoft.com/office/drawing/2014/main" id="{23C7735B-B03B-41A8-A2E0-64E6168E3432}"/>
              </a:ext>
            </a:extLst>
          </p:cNvPr>
          <p:cNvGrpSpPr/>
          <p:nvPr/>
        </p:nvGrpSpPr>
        <p:grpSpPr>
          <a:xfrm>
            <a:off x="7217251" y="7955084"/>
            <a:ext cx="1831813" cy="1812652"/>
            <a:chOff x="0" y="0"/>
            <a:chExt cx="812800" cy="812800"/>
          </a:xfrm>
        </p:grpSpPr>
        <p:sp>
          <p:nvSpPr>
            <p:cNvPr id="49" name="Freeform 9">
              <a:extLst>
                <a:ext uri="{FF2B5EF4-FFF2-40B4-BE49-F238E27FC236}">
                  <a16:creationId xmlns:a16="http://schemas.microsoft.com/office/drawing/2014/main" id="{B46A27FF-1E76-4841-8A3F-F3A85AD63E3D}"/>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CB6F9"/>
            </a:solidFill>
          </p:spPr>
        </p:sp>
        <p:sp>
          <p:nvSpPr>
            <p:cNvPr id="50" name="TextBox 10">
              <a:extLst>
                <a:ext uri="{FF2B5EF4-FFF2-40B4-BE49-F238E27FC236}">
                  <a16:creationId xmlns:a16="http://schemas.microsoft.com/office/drawing/2014/main" id="{8D8D26FA-6890-4DDB-9EAD-80A4E43EE702}"/>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7" name="TextBox 25">
            <a:extLst>
              <a:ext uri="{FF2B5EF4-FFF2-40B4-BE49-F238E27FC236}">
                <a16:creationId xmlns:a16="http://schemas.microsoft.com/office/drawing/2014/main" id="{A871D7F6-2EB3-413A-AD68-E1BD8673157E}"/>
              </a:ext>
            </a:extLst>
          </p:cNvPr>
          <p:cNvSpPr txBox="1"/>
          <p:nvPr/>
        </p:nvSpPr>
        <p:spPr>
          <a:xfrm>
            <a:off x="13211114" y="4177239"/>
            <a:ext cx="4061196" cy="549446"/>
          </a:xfrm>
          <a:prstGeom prst="rect">
            <a:avLst/>
          </a:prstGeom>
        </p:spPr>
        <p:txBody>
          <a:bodyPr lIns="0" tIns="0" rIns="0" bIns="0" rtlCol="0" anchor="t">
            <a:spAutoFit/>
          </a:bodyPr>
          <a:lstStyle/>
          <a:p>
            <a:pPr marL="0" lvl="0" indent="0">
              <a:lnSpc>
                <a:spcPts val="4396"/>
              </a:lnSpc>
              <a:spcBef>
                <a:spcPct val="0"/>
              </a:spcBef>
            </a:pPr>
            <a:r>
              <a:rPr lang="en-US" sz="3664" dirty="0">
                <a:solidFill>
                  <a:srgbClr val="12229D"/>
                </a:solidFill>
                <a:latin typeface="Agrandir Narrow Bold"/>
              </a:rPr>
              <a:t>Distance</a:t>
            </a:r>
          </a:p>
        </p:txBody>
      </p:sp>
      <p:pic>
        <p:nvPicPr>
          <p:cNvPr id="59" name="Picture 58">
            <a:extLst>
              <a:ext uri="{FF2B5EF4-FFF2-40B4-BE49-F238E27FC236}">
                <a16:creationId xmlns:a16="http://schemas.microsoft.com/office/drawing/2014/main" id="{09A1C95F-7FF2-49F9-938D-2F78A6FE6ABA}"/>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359584" y="7955084"/>
            <a:ext cx="1546741" cy="1546741"/>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randombar(horizontal)">
                                      <p:cBhvr>
                                        <p:cTn id="10" dur="500"/>
                                        <p:tgtEl>
                                          <p:spTgt spid="2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randombar(horizontal)">
                                      <p:cBhvr>
                                        <p:cTn id="13" dur="500"/>
                                        <p:tgtEl>
                                          <p:spTgt spid="2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randombar(horizontal)">
                                      <p:cBhvr>
                                        <p:cTn id="16" dur="500"/>
                                        <p:tgtEl>
                                          <p:spTgt spid="21"/>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randombar(horizontal)">
                                      <p:cBhvr>
                                        <p:cTn id="19"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4" grpId="0"/>
      <p:bldP spid="25" grpId="0"/>
      <p:bldP spid="5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grpSp>
        <p:nvGrpSpPr>
          <p:cNvPr id="50" name="Group 2"/>
          <p:cNvGrpSpPr/>
          <p:nvPr/>
        </p:nvGrpSpPr>
        <p:grpSpPr>
          <a:xfrm>
            <a:off x="5432136" y="387956"/>
            <a:ext cx="7015942" cy="1148138"/>
            <a:chOff x="0" y="0"/>
            <a:chExt cx="2933248" cy="359380"/>
          </a:xfrm>
        </p:grpSpPr>
        <p:sp>
          <p:nvSpPr>
            <p:cNvPr id="51"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52"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2" name="Group 2"/>
          <p:cNvGrpSpPr/>
          <p:nvPr/>
        </p:nvGrpSpPr>
        <p:grpSpPr>
          <a:xfrm>
            <a:off x="1927024" y="3210977"/>
            <a:ext cx="420216" cy="434486"/>
            <a:chOff x="0" y="0"/>
            <a:chExt cx="560289" cy="579314"/>
          </a:xfrm>
        </p:grpSpPr>
        <p:grpSp>
          <p:nvGrpSpPr>
            <p:cNvPr id="3" name="Group 3"/>
            <p:cNvGrpSpPr/>
            <p:nvPr/>
          </p:nvGrpSpPr>
          <p:grpSpPr>
            <a:xfrm>
              <a:off x="146330" y="165356"/>
              <a:ext cx="413958" cy="413958"/>
              <a:chOff x="0" y="0"/>
              <a:chExt cx="471015" cy="471015"/>
            </a:xfrm>
          </p:grpSpPr>
          <p:sp>
            <p:nvSpPr>
              <p:cNvPr id="4" name="Freeform 4"/>
              <p:cNvSpPr/>
              <p:nvPr/>
            </p:nvSpPr>
            <p:spPr>
              <a:xfrm>
                <a:off x="0" y="0"/>
                <a:ext cx="471015" cy="471015"/>
              </a:xfrm>
              <a:custGeom>
                <a:avLst/>
                <a:gdLst/>
                <a:ahLst/>
                <a:cxnLst/>
                <a:rect l="l" t="t" r="r" b="b"/>
                <a:pathLst>
                  <a:path w="471015" h="471015">
                    <a:moveTo>
                      <a:pt x="0" y="0"/>
                    </a:moveTo>
                    <a:lnTo>
                      <a:pt x="471015" y="0"/>
                    </a:lnTo>
                    <a:lnTo>
                      <a:pt x="471015" y="471015"/>
                    </a:lnTo>
                    <a:lnTo>
                      <a:pt x="0" y="471015"/>
                    </a:lnTo>
                    <a:close/>
                  </a:path>
                </a:pathLst>
              </a:custGeom>
              <a:solidFill>
                <a:srgbClr val="5CB6F9"/>
              </a:solidFill>
            </p:spPr>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3807"/>
                  </a:lnSpc>
                </a:pPr>
                <a:endParaRPr/>
              </a:p>
            </p:txBody>
          </p:sp>
        </p:grpSp>
        <p:grpSp>
          <p:nvGrpSpPr>
            <p:cNvPr id="6" name="Group 6"/>
            <p:cNvGrpSpPr/>
            <p:nvPr/>
          </p:nvGrpSpPr>
          <p:grpSpPr>
            <a:xfrm>
              <a:off x="0" y="0"/>
              <a:ext cx="503501" cy="536334"/>
              <a:chOff x="0" y="0"/>
              <a:chExt cx="531410" cy="566062"/>
            </a:xfrm>
          </p:grpSpPr>
          <p:sp>
            <p:nvSpPr>
              <p:cNvPr id="7" name="Freeform 7"/>
              <p:cNvSpPr/>
              <p:nvPr/>
            </p:nvSpPr>
            <p:spPr>
              <a:xfrm>
                <a:off x="0" y="0"/>
                <a:ext cx="531410" cy="566062"/>
              </a:xfrm>
              <a:custGeom>
                <a:avLst/>
                <a:gdLst/>
                <a:ahLst/>
                <a:cxnLst/>
                <a:rect l="l" t="t" r="r" b="b"/>
                <a:pathLst>
                  <a:path w="531410" h="566062">
                    <a:moveTo>
                      <a:pt x="0" y="0"/>
                    </a:moveTo>
                    <a:lnTo>
                      <a:pt x="531410" y="0"/>
                    </a:lnTo>
                    <a:lnTo>
                      <a:pt x="531410" y="566062"/>
                    </a:lnTo>
                    <a:lnTo>
                      <a:pt x="0" y="566062"/>
                    </a:lnTo>
                    <a:close/>
                  </a:path>
                </a:pathLst>
              </a:custGeom>
              <a:solidFill>
                <a:srgbClr val="050A30"/>
              </a:solidFill>
            </p:spPr>
          </p:sp>
          <p:sp>
            <p:nvSpPr>
              <p:cNvPr id="8" name="TextBox 8"/>
              <p:cNvSpPr txBox="1"/>
              <p:nvPr/>
            </p:nvSpPr>
            <p:spPr>
              <a:xfrm>
                <a:off x="0" y="-57150"/>
                <a:ext cx="812800" cy="869950"/>
              </a:xfrm>
              <a:prstGeom prst="rect">
                <a:avLst/>
              </a:prstGeom>
            </p:spPr>
            <p:txBody>
              <a:bodyPr lIns="50800" tIns="50800" rIns="50800" bIns="50800" rtlCol="0" anchor="ctr"/>
              <a:lstStyle/>
              <a:p>
                <a:pPr algn="ctr">
                  <a:lnSpc>
                    <a:spcPts val="3807"/>
                  </a:lnSpc>
                </a:pPr>
                <a:endParaRPr/>
              </a:p>
            </p:txBody>
          </p:sp>
        </p:grpSp>
      </p:grpSp>
      <p:grpSp>
        <p:nvGrpSpPr>
          <p:cNvPr id="9" name="Group 9"/>
          <p:cNvGrpSpPr/>
          <p:nvPr/>
        </p:nvGrpSpPr>
        <p:grpSpPr>
          <a:xfrm>
            <a:off x="1927024" y="4256646"/>
            <a:ext cx="420216" cy="434486"/>
            <a:chOff x="0" y="0"/>
            <a:chExt cx="560289" cy="579314"/>
          </a:xfrm>
        </p:grpSpPr>
        <p:grpSp>
          <p:nvGrpSpPr>
            <p:cNvPr id="10" name="Group 10"/>
            <p:cNvGrpSpPr/>
            <p:nvPr/>
          </p:nvGrpSpPr>
          <p:grpSpPr>
            <a:xfrm>
              <a:off x="146330" y="165356"/>
              <a:ext cx="413958" cy="413958"/>
              <a:chOff x="0" y="0"/>
              <a:chExt cx="471015" cy="471015"/>
            </a:xfrm>
          </p:grpSpPr>
          <p:sp>
            <p:nvSpPr>
              <p:cNvPr id="11" name="Freeform 11"/>
              <p:cNvSpPr/>
              <p:nvPr/>
            </p:nvSpPr>
            <p:spPr>
              <a:xfrm>
                <a:off x="0" y="0"/>
                <a:ext cx="471015" cy="471015"/>
              </a:xfrm>
              <a:custGeom>
                <a:avLst/>
                <a:gdLst/>
                <a:ahLst/>
                <a:cxnLst/>
                <a:rect l="l" t="t" r="r" b="b"/>
                <a:pathLst>
                  <a:path w="471015" h="471015">
                    <a:moveTo>
                      <a:pt x="0" y="0"/>
                    </a:moveTo>
                    <a:lnTo>
                      <a:pt x="471015" y="0"/>
                    </a:lnTo>
                    <a:lnTo>
                      <a:pt x="471015" y="471015"/>
                    </a:lnTo>
                    <a:lnTo>
                      <a:pt x="0" y="471015"/>
                    </a:lnTo>
                    <a:close/>
                  </a:path>
                </a:pathLst>
              </a:custGeom>
              <a:solidFill>
                <a:srgbClr val="5CB6F9"/>
              </a:solidFill>
            </p:spPr>
          </p:sp>
          <p:sp>
            <p:nvSpPr>
              <p:cNvPr id="12" name="TextBox 12"/>
              <p:cNvSpPr txBox="1"/>
              <p:nvPr/>
            </p:nvSpPr>
            <p:spPr>
              <a:xfrm>
                <a:off x="0" y="-57150"/>
                <a:ext cx="812800" cy="869950"/>
              </a:xfrm>
              <a:prstGeom prst="rect">
                <a:avLst/>
              </a:prstGeom>
            </p:spPr>
            <p:txBody>
              <a:bodyPr lIns="50800" tIns="50800" rIns="50800" bIns="50800" rtlCol="0" anchor="ctr"/>
              <a:lstStyle/>
              <a:p>
                <a:pPr algn="ctr">
                  <a:lnSpc>
                    <a:spcPts val="3807"/>
                  </a:lnSpc>
                </a:pPr>
                <a:endParaRPr/>
              </a:p>
            </p:txBody>
          </p:sp>
        </p:grpSp>
        <p:grpSp>
          <p:nvGrpSpPr>
            <p:cNvPr id="13" name="Group 13"/>
            <p:cNvGrpSpPr/>
            <p:nvPr/>
          </p:nvGrpSpPr>
          <p:grpSpPr>
            <a:xfrm>
              <a:off x="0" y="0"/>
              <a:ext cx="503501" cy="536334"/>
              <a:chOff x="0" y="0"/>
              <a:chExt cx="531410" cy="566062"/>
            </a:xfrm>
          </p:grpSpPr>
          <p:sp>
            <p:nvSpPr>
              <p:cNvPr id="14" name="Freeform 14"/>
              <p:cNvSpPr/>
              <p:nvPr/>
            </p:nvSpPr>
            <p:spPr>
              <a:xfrm>
                <a:off x="0" y="0"/>
                <a:ext cx="531410" cy="566062"/>
              </a:xfrm>
              <a:custGeom>
                <a:avLst/>
                <a:gdLst/>
                <a:ahLst/>
                <a:cxnLst/>
                <a:rect l="l" t="t" r="r" b="b"/>
                <a:pathLst>
                  <a:path w="531410" h="566062">
                    <a:moveTo>
                      <a:pt x="0" y="0"/>
                    </a:moveTo>
                    <a:lnTo>
                      <a:pt x="531410" y="0"/>
                    </a:lnTo>
                    <a:lnTo>
                      <a:pt x="531410" y="566062"/>
                    </a:lnTo>
                    <a:lnTo>
                      <a:pt x="0" y="566062"/>
                    </a:lnTo>
                    <a:close/>
                  </a:path>
                </a:pathLst>
              </a:custGeom>
              <a:solidFill>
                <a:srgbClr val="050A30"/>
              </a:solidFill>
            </p:spPr>
          </p:sp>
          <p:sp>
            <p:nvSpPr>
              <p:cNvPr id="15" name="TextBox 15"/>
              <p:cNvSpPr txBox="1"/>
              <p:nvPr/>
            </p:nvSpPr>
            <p:spPr>
              <a:xfrm>
                <a:off x="0" y="-57150"/>
                <a:ext cx="812800" cy="869950"/>
              </a:xfrm>
              <a:prstGeom prst="rect">
                <a:avLst/>
              </a:prstGeom>
            </p:spPr>
            <p:txBody>
              <a:bodyPr lIns="50800" tIns="50800" rIns="50800" bIns="50800" rtlCol="0" anchor="ctr"/>
              <a:lstStyle/>
              <a:p>
                <a:pPr algn="ctr">
                  <a:lnSpc>
                    <a:spcPts val="3807"/>
                  </a:lnSpc>
                </a:pPr>
                <a:endParaRPr/>
              </a:p>
            </p:txBody>
          </p:sp>
        </p:grpSp>
      </p:grpSp>
      <p:grpSp>
        <p:nvGrpSpPr>
          <p:cNvPr id="16" name="Group 16"/>
          <p:cNvGrpSpPr/>
          <p:nvPr/>
        </p:nvGrpSpPr>
        <p:grpSpPr>
          <a:xfrm>
            <a:off x="1927024" y="6270901"/>
            <a:ext cx="420216" cy="434486"/>
            <a:chOff x="0" y="0"/>
            <a:chExt cx="560289" cy="579314"/>
          </a:xfrm>
        </p:grpSpPr>
        <p:grpSp>
          <p:nvGrpSpPr>
            <p:cNvPr id="17" name="Group 17"/>
            <p:cNvGrpSpPr/>
            <p:nvPr/>
          </p:nvGrpSpPr>
          <p:grpSpPr>
            <a:xfrm>
              <a:off x="146330" y="165356"/>
              <a:ext cx="413958" cy="413958"/>
              <a:chOff x="0" y="0"/>
              <a:chExt cx="471015" cy="471015"/>
            </a:xfrm>
          </p:grpSpPr>
          <p:sp>
            <p:nvSpPr>
              <p:cNvPr id="18" name="Freeform 18"/>
              <p:cNvSpPr/>
              <p:nvPr/>
            </p:nvSpPr>
            <p:spPr>
              <a:xfrm>
                <a:off x="0" y="0"/>
                <a:ext cx="471015" cy="471015"/>
              </a:xfrm>
              <a:custGeom>
                <a:avLst/>
                <a:gdLst/>
                <a:ahLst/>
                <a:cxnLst/>
                <a:rect l="l" t="t" r="r" b="b"/>
                <a:pathLst>
                  <a:path w="471015" h="471015">
                    <a:moveTo>
                      <a:pt x="0" y="0"/>
                    </a:moveTo>
                    <a:lnTo>
                      <a:pt x="471015" y="0"/>
                    </a:lnTo>
                    <a:lnTo>
                      <a:pt x="471015" y="471015"/>
                    </a:lnTo>
                    <a:lnTo>
                      <a:pt x="0" y="471015"/>
                    </a:lnTo>
                    <a:close/>
                  </a:path>
                </a:pathLst>
              </a:custGeom>
              <a:solidFill>
                <a:srgbClr val="5CB6F9"/>
              </a:solidFill>
            </p:spPr>
          </p:sp>
          <p:sp>
            <p:nvSpPr>
              <p:cNvPr id="19" name="TextBox 19"/>
              <p:cNvSpPr txBox="1"/>
              <p:nvPr/>
            </p:nvSpPr>
            <p:spPr>
              <a:xfrm>
                <a:off x="0" y="-57150"/>
                <a:ext cx="812800" cy="869950"/>
              </a:xfrm>
              <a:prstGeom prst="rect">
                <a:avLst/>
              </a:prstGeom>
            </p:spPr>
            <p:txBody>
              <a:bodyPr lIns="50800" tIns="50800" rIns="50800" bIns="50800" rtlCol="0" anchor="ctr"/>
              <a:lstStyle/>
              <a:p>
                <a:pPr algn="ctr">
                  <a:lnSpc>
                    <a:spcPts val="3807"/>
                  </a:lnSpc>
                </a:pPr>
                <a:endParaRPr/>
              </a:p>
            </p:txBody>
          </p:sp>
        </p:grpSp>
        <p:grpSp>
          <p:nvGrpSpPr>
            <p:cNvPr id="20" name="Group 20"/>
            <p:cNvGrpSpPr/>
            <p:nvPr/>
          </p:nvGrpSpPr>
          <p:grpSpPr>
            <a:xfrm>
              <a:off x="0" y="0"/>
              <a:ext cx="503501" cy="536334"/>
              <a:chOff x="0" y="0"/>
              <a:chExt cx="531410" cy="566062"/>
            </a:xfrm>
          </p:grpSpPr>
          <p:sp>
            <p:nvSpPr>
              <p:cNvPr id="21" name="Freeform 21"/>
              <p:cNvSpPr/>
              <p:nvPr/>
            </p:nvSpPr>
            <p:spPr>
              <a:xfrm>
                <a:off x="0" y="0"/>
                <a:ext cx="531410" cy="566062"/>
              </a:xfrm>
              <a:custGeom>
                <a:avLst/>
                <a:gdLst/>
                <a:ahLst/>
                <a:cxnLst/>
                <a:rect l="l" t="t" r="r" b="b"/>
                <a:pathLst>
                  <a:path w="531410" h="566062">
                    <a:moveTo>
                      <a:pt x="0" y="0"/>
                    </a:moveTo>
                    <a:lnTo>
                      <a:pt x="531410" y="0"/>
                    </a:lnTo>
                    <a:lnTo>
                      <a:pt x="531410" y="566062"/>
                    </a:lnTo>
                    <a:lnTo>
                      <a:pt x="0" y="566062"/>
                    </a:lnTo>
                    <a:close/>
                  </a:path>
                </a:pathLst>
              </a:custGeom>
              <a:solidFill>
                <a:srgbClr val="050A30"/>
              </a:solidFill>
            </p:spPr>
          </p:sp>
          <p:sp>
            <p:nvSpPr>
              <p:cNvPr id="22" name="TextBox 22"/>
              <p:cNvSpPr txBox="1"/>
              <p:nvPr/>
            </p:nvSpPr>
            <p:spPr>
              <a:xfrm>
                <a:off x="0" y="-57150"/>
                <a:ext cx="812800" cy="869950"/>
              </a:xfrm>
              <a:prstGeom prst="rect">
                <a:avLst/>
              </a:prstGeom>
            </p:spPr>
            <p:txBody>
              <a:bodyPr lIns="50800" tIns="50800" rIns="50800" bIns="50800" rtlCol="0" anchor="ctr"/>
              <a:lstStyle/>
              <a:p>
                <a:pPr algn="ctr">
                  <a:lnSpc>
                    <a:spcPts val="3807"/>
                  </a:lnSpc>
                </a:pPr>
                <a:endParaRPr/>
              </a:p>
            </p:txBody>
          </p:sp>
        </p:grpSp>
      </p:grpSp>
      <p:grpSp>
        <p:nvGrpSpPr>
          <p:cNvPr id="23" name="Group 23"/>
          <p:cNvGrpSpPr/>
          <p:nvPr/>
        </p:nvGrpSpPr>
        <p:grpSpPr>
          <a:xfrm>
            <a:off x="1927024" y="7301741"/>
            <a:ext cx="420216" cy="434486"/>
            <a:chOff x="0" y="0"/>
            <a:chExt cx="560289" cy="579314"/>
          </a:xfrm>
        </p:grpSpPr>
        <p:grpSp>
          <p:nvGrpSpPr>
            <p:cNvPr id="24" name="Group 24"/>
            <p:cNvGrpSpPr/>
            <p:nvPr/>
          </p:nvGrpSpPr>
          <p:grpSpPr>
            <a:xfrm>
              <a:off x="146330" y="165356"/>
              <a:ext cx="413958" cy="413958"/>
              <a:chOff x="0" y="0"/>
              <a:chExt cx="471015" cy="471015"/>
            </a:xfrm>
          </p:grpSpPr>
          <p:sp>
            <p:nvSpPr>
              <p:cNvPr id="25" name="Freeform 25"/>
              <p:cNvSpPr/>
              <p:nvPr/>
            </p:nvSpPr>
            <p:spPr>
              <a:xfrm>
                <a:off x="0" y="0"/>
                <a:ext cx="471015" cy="471015"/>
              </a:xfrm>
              <a:custGeom>
                <a:avLst/>
                <a:gdLst/>
                <a:ahLst/>
                <a:cxnLst/>
                <a:rect l="l" t="t" r="r" b="b"/>
                <a:pathLst>
                  <a:path w="471015" h="471015">
                    <a:moveTo>
                      <a:pt x="0" y="0"/>
                    </a:moveTo>
                    <a:lnTo>
                      <a:pt x="471015" y="0"/>
                    </a:lnTo>
                    <a:lnTo>
                      <a:pt x="471015" y="471015"/>
                    </a:lnTo>
                    <a:lnTo>
                      <a:pt x="0" y="471015"/>
                    </a:lnTo>
                    <a:close/>
                  </a:path>
                </a:pathLst>
              </a:custGeom>
              <a:solidFill>
                <a:srgbClr val="5CB6F9"/>
              </a:solidFill>
            </p:spPr>
          </p:sp>
          <p:sp>
            <p:nvSpPr>
              <p:cNvPr id="26" name="TextBox 26"/>
              <p:cNvSpPr txBox="1"/>
              <p:nvPr/>
            </p:nvSpPr>
            <p:spPr>
              <a:xfrm>
                <a:off x="0" y="-57150"/>
                <a:ext cx="812800" cy="869950"/>
              </a:xfrm>
              <a:prstGeom prst="rect">
                <a:avLst/>
              </a:prstGeom>
            </p:spPr>
            <p:txBody>
              <a:bodyPr lIns="50800" tIns="50800" rIns="50800" bIns="50800" rtlCol="0" anchor="ctr"/>
              <a:lstStyle/>
              <a:p>
                <a:pPr algn="ctr">
                  <a:lnSpc>
                    <a:spcPts val="3807"/>
                  </a:lnSpc>
                </a:pPr>
                <a:endParaRPr/>
              </a:p>
            </p:txBody>
          </p:sp>
        </p:grpSp>
        <p:grpSp>
          <p:nvGrpSpPr>
            <p:cNvPr id="27" name="Group 27"/>
            <p:cNvGrpSpPr/>
            <p:nvPr/>
          </p:nvGrpSpPr>
          <p:grpSpPr>
            <a:xfrm>
              <a:off x="0" y="0"/>
              <a:ext cx="503501" cy="536334"/>
              <a:chOff x="0" y="0"/>
              <a:chExt cx="531410" cy="566062"/>
            </a:xfrm>
          </p:grpSpPr>
          <p:sp>
            <p:nvSpPr>
              <p:cNvPr id="28" name="Freeform 28"/>
              <p:cNvSpPr/>
              <p:nvPr/>
            </p:nvSpPr>
            <p:spPr>
              <a:xfrm>
                <a:off x="0" y="0"/>
                <a:ext cx="531410" cy="566062"/>
              </a:xfrm>
              <a:custGeom>
                <a:avLst/>
                <a:gdLst/>
                <a:ahLst/>
                <a:cxnLst/>
                <a:rect l="l" t="t" r="r" b="b"/>
                <a:pathLst>
                  <a:path w="531410" h="566062">
                    <a:moveTo>
                      <a:pt x="0" y="0"/>
                    </a:moveTo>
                    <a:lnTo>
                      <a:pt x="531410" y="0"/>
                    </a:lnTo>
                    <a:lnTo>
                      <a:pt x="531410" y="566062"/>
                    </a:lnTo>
                    <a:lnTo>
                      <a:pt x="0" y="566062"/>
                    </a:lnTo>
                    <a:close/>
                  </a:path>
                </a:pathLst>
              </a:custGeom>
              <a:solidFill>
                <a:srgbClr val="050A30"/>
              </a:solidFill>
            </p:spPr>
          </p:sp>
          <p:sp>
            <p:nvSpPr>
              <p:cNvPr id="29" name="TextBox 29"/>
              <p:cNvSpPr txBox="1"/>
              <p:nvPr/>
            </p:nvSpPr>
            <p:spPr>
              <a:xfrm>
                <a:off x="0" y="-57150"/>
                <a:ext cx="812800" cy="869950"/>
              </a:xfrm>
              <a:prstGeom prst="rect">
                <a:avLst/>
              </a:prstGeom>
            </p:spPr>
            <p:txBody>
              <a:bodyPr lIns="50800" tIns="50800" rIns="50800" bIns="50800" rtlCol="0" anchor="ctr"/>
              <a:lstStyle/>
              <a:p>
                <a:pPr algn="ctr">
                  <a:lnSpc>
                    <a:spcPts val="3807"/>
                  </a:lnSpc>
                </a:pPr>
                <a:endParaRPr/>
              </a:p>
            </p:txBody>
          </p:sp>
        </p:grpSp>
      </p:grpSp>
      <p:pic>
        <p:nvPicPr>
          <p:cNvPr id="30" name="Picture 3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31" name="Picture 3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70958" y="8859886"/>
            <a:ext cx="2617042" cy="2010313"/>
          </a:xfrm>
          <a:prstGeom prst="rect">
            <a:avLst/>
          </a:prstGeom>
        </p:spPr>
      </p:pic>
      <p:pic>
        <p:nvPicPr>
          <p:cNvPr id="32" name="Picture 3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33" name="Picture 3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34" name="Picture 3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857475" y="397347"/>
            <a:ext cx="1588342" cy="1667153"/>
          </a:xfrm>
          <a:prstGeom prst="rect">
            <a:avLst/>
          </a:prstGeom>
        </p:spPr>
      </p:pic>
      <p:pic>
        <p:nvPicPr>
          <p:cNvPr id="35" name="Picture 35"/>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4548664" y="1639043"/>
            <a:ext cx="850914" cy="850914"/>
          </a:xfrm>
          <a:prstGeom prst="rect">
            <a:avLst/>
          </a:prstGeom>
        </p:spPr>
      </p:pic>
      <p:grpSp>
        <p:nvGrpSpPr>
          <p:cNvPr id="36" name="Group 36"/>
          <p:cNvGrpSpPr/>
          <p:nvPr/>
        </p:nvGrpSpPr>
        <p:grpSpPr>
          <a:xfrm>
            <a:off x="1904703" y="5304934"/>
            <a:ext cx="420216" cy="434486"/>
            <a:chOff x="0" y="0"/>
            <a:chExt cx="560289" cy="579314"/>
          </a:xfrm>
        </p:grpSpPr>
        <p:grpSp>
          <p:nvGrpSpPr>
            <p:cNvPr id="37" name="Group 37"/>
            <p:cNvGrpSpPr/>
            <p:nvPr/>
          </p:nvGrpSpPr>
          <p:grpSpPr>
            <a:xfrm>
              <a:off x="146330" y="165356"/>
              <a:ext cx="413958" cy="413958"/>
              <a:chOff x="0" y="0"/>
              <a:chExt cx="471015" cy="471015"/>
            </a:xfrm>
          </p:grpSpPr>
          <p:sp>
            <p:nvSpPr>
              <p:cNvPr id="38" name="Freeform 38"/>
              <p:cNvSpPr/>
              <p:nvPr/>
            </p:nvSpPr>
            <p:spPr>
              <a:xfrm>
                <a:off x="0" y="0"/>
                <a:ext cx="471015" cy="471015"/>
              </a:xfrm>
              <a:custGeom>
                <a:avLst/>
                <a:gdLst/>
                <a:ahLst/>
                <a:cxnLst/>
                <a:rect l="l" t="t" r="r" b="b"/>
                <a:pathLst>
                  <a:path w="471015" h="471015">
                    <a:moveTo>
                      <a:pt x="0" y="0"/>
                    </a:moveTo>
                    <a:lnTo>
                      <a:pt x="471015" y="0"/>
                    </a:lnTo>
                    <a:lnTo>
                      <a:pt x="471015" y="471015"/>
                    </a:lnTo>
                    <a:lnTo>
                      <a:pt x="0" y="471015"/>
                    </a:lnTo>
                    <a:close/>
                  </a:path>
                </a:pathLst>
              </a:custGeom>
              <a:solidFill>
                <a:srgbClr val="5CB6F9"/>
              </a:solidFill>
            </p:spPr>
          </p:sp>
          <p:sp>
            <p:nvSpPr>
              <p:cNvPr id="39" name="TextBox 39"/>
              <p:cNvSpPr txBox="1"/>
              <p:nvPr/>
            </p:nvSpPr>
            <p:spPr>
              <a:xfrm>
                <a:off x="0" y="-57150"/>
                <a:ext cx="812800" cy="869950"/>
              </a:xfrm>
              <a:prstGeom prst="rect">
                <a:avLst/>
              </a:prstGeom>
            </p:spPr>
            <p:txBody>
              <a:bodyPr lIns="50800" tIns="50800" rIns="50800" bIns="50800" rtlCol="0" anchor="ctr"/>
              <a:lstStyle/>
              <a:p>
                <a:pPr algn="ctr">
                  <a:lnSpc>
                    <a:spcPts val="3807"/>
                  </a:lnSpc>
                </a:pPr>
                <a:endParaRPr/>
              </a:p>
            </p:txBody>
          </p:sp>
        </p:grpSp>
        <p:grpSp>
          <p:nvGrpSpPr>
            <p:cNvPr id="40" name="Group 40"/>
            <p:cNvGrpSpPr/>
            <p:nvPr/>
          </p:nvGrpSpPr>
          <p:grpSpPr>
            <a:xfrm>
              <a:off x="0" y="0"/>
              <a:ext cx="503501" cy="536334"/>
              <a:chOff x="0" y="0"/>
              <a:chExt cx="531410" cy="566062"/>
            </a:xfrm>
          </p:grpSpPr>
          <p:sp>
            <p:nvSpPr>
              <p:cNvPr id="41" name="Freeform 41"/>
              <p:cNvSpPr/>
              <p:nvPr/>
            </p:nvSpPr>
            <p:spPr>
              <a:xfrm>
                <a:off x="0" y="0"/>
                <a:ext cx="531410" cy="566062"/>
              </a:xfrm>
              <a:custGeom>
                <a:avLst/>
                <a:gdLst/>
                <a:ahLst/>
                <a:cxnLst/>
                <a:rect l="l" t="t" r="r" b="b"/>
                <a:pathLst>
                  <a:path w="531410" h="566062">
                    <a:moveTo>
                      <a:pt x="0" y="0"/>
                    </a:moveTo>
                    <a:lnTo>
                      <a:pt x="531410" y="0"/>
                    </a:lnTo>
                    <a:lnTo>
                      <a:pt x="531410" y="566062"/>
                    </a:lnTo>
                    <a:lnTo>
                      <a:pt x="0" y="566062"/>
                    </a:lnTo>
                    <a:close/>
                  </a:path>
                </a:pathLst>
              </a:custGeom>
              <a:solidFill>
                <a:srgbClr val="050A30"/>
              </a:solidFill>
            </p:spPr>
          </p:sp>
          <p:sp>
            <p:nvSpPr>
              <p:cNvPr id="42" name="TextBox 42"/>
              <p:cNvSpPr txBox="1"/>
              <p:nvPr/>
            </p:nvSpPr>
            <p:spPr>
              <a:xfrm>
                <a:off x="0" y="-57150"/>
                <a:ext cx="812800" cy="869950"/>
              </a:xfrm>
              <a:prstGeom prst="rect">
                <a:avLst/>
              </a:prstGeom>
            </p:spPr>
            <p:txBody>
              <a:bodyPr lIns="50800" tIns="50800" rIns="50800" bIns="50800" rtlCol="0" anchor="ctr"/>
              <a:lstStyle/>
              <a:p>
                <a:pPr algn="ctr">
                  <a:lnSpc>
                    <a:spcPts val="3807"/>
                  </a:lnSpc>
                </a:pPr>
                <a:endParaRPr/>
              </a:p>
            </p:txBody>
          </p:sp>
        </p:grpSp>
      </p:grpSp>
      <p:pic>
        <p:nvPicPr>
          <p:cNvPr id="43" name="Picture 43"/>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2675290" y="2636410"/>
            <a:ext cx="5402330" cy="5402330"/>
          </a:xfrm>
          <a:prstGeom prst="rect">
            <a:avLst/>
          </a:prstGeom>
        </p:spPr>
      </p:pic>
      <p:sp>
        <p:nvSpPr>
          <p:cNvPr id="44" name="TextBox 44"/>
          <p:cNvSpPr txBox="1"/>
          <p:nvPr/>
        </p:nvSpPr>
        <p:spPr>
          <a:xfrm>
            <a:off x="4876800" y="581025"/>
            <a:ext cx="8189699" cy="828675"/>
          </a:xfrm>
          <a:prstGeom prst="rect">
            <a:avLst/>
          </a:prstGeom>
        </p:spPr>
        <p:txBody>
          <a:bodyPr lIns="0" tIns="0" rIns="0" bIns="0" rtlCol="0" anchor="t">
            <a:spAutoFit/>
          </a:bodyPr>
          <a:lstStyle/>
          <a:p>
            <a:pPr algn="ctr">
              <a:lnSpc>
                <a:spcPts val="5548"/>
              </a:lnSpc>
              <a:spcBef>
                <a:spcPct val="0"/>
              </a:spcBef>
            </a:pPr>
            <a:r>
              <a:rPr lang="en-US" sz="4624" dirty="0">
                <a:solidFill>
                  <a:srgbClr val="050A30"/>
                </a:solidFill>
                <a:latin typeface="Agrandir Narrow Bold"/>
              </a:rPr>
              <a:t>Proposed Methodology</a:t>
            </a:r>
          </a:p>
        </p:txBody>
      </p:sp>
      <p:sp>
        <p:nvSpPr>
          <p:cNvPr id="45" name="TextBox 45"/>
          <p:cNvSpPr txBox="1"/>
          <p:nvPr/>
        </p:nvSpPr>
        <p:spPr>
          <a:xfrm>
            <a:off x="2633957" y="3096677"/>
            <a:ext cx="13266114" cy="589905"/>
          </a:xfrm>
          <a:prstGeom prst="rect">
            <a:avLst/>
          </a:prstGeom>
        </p:spPr>
        <p:txBody>
          <a:bodyPr lIns="0" tIns="0" rIns="0" bIns="0" rtlCol="0" anchor="t">
            <a:spAutoFit/>
          </a:bodyPr>
          <a:lstStyle/>
          <a:p>
            <a:pPr marL="0" lvl="0" indent="0" algn="l">
              <a:lnSpc>
                <a:spcPts val="4612"/>
              </a:lnSpc>
              <a:spcBef>
                <a:spcPct val="0"/>
              </a:spcBef>
            </a:pPr>
            <a:r>
              <a:rPr lang="en-US" sz="3843" dirty="0">
                <a:solidFill>
                  <a:srgbClr val="050A30"/>
                </a:solidFill>
                <a:latin typeface="Agrandir Narrow Bold"/>
              </a:rPr>
              <a:t>Data Collection</a:t>
            </a:r>
          </a:p>
        </p:txBody>
      </p:sp>
      <p:sp>
        <p:nvSpPr>
          <p:cNvPr id="46" name="TextBox 46"/>
          <p:cNvSpPr txBox="1"/>
          <p:nvPr/>
        </p:nvSpPr>
        <p:spPr>
          <a:xfrm>
            <a:off x="2633957" y="4141070"/>
            <a:ext cx="14017689" cy="589905"/>
          </a:xfrm>
          <a:prstGeom prst="rect">
            <a:avLst/>
          </a:prstGeom>
        </p:spPr>
        <p:txBody>
          <a:bodyPr lIns="0" tIns="0" rIns="0" bIns="0" rtlCol="0" anchor="t">
            <a:spAutoFit/>
          </a:bodyPr>
          <a:lstStyle/>
          <a:p>
            <a:pPr marL="0" lvl="0" indent="0" algn="l">
              <a:lnSpc>
                <a:spcPts val="4612"/>
              </a:lnSpc>
              <a:spcBef>
                <a:spcPct val="0"/>
              </a:spcBef>
            </a:pPr>
            <a:r>
              <a:rPr lang="en-US" sz="3843" dirty="0">
                <a:solidFill>
                  <a:srgbClr val="050A30"/>
                </a:solidFill>
                <a:latin typeface="Agrandir Narrow Bold"/>
              </a:rPr>
              <a:t>Data Preprocessing</a:t>
            </a:r>
          </a:p>
        </p:txBody>
      </p:sp>
      <p:sp>
        <p:nvSpPr>
          <p:cNvPr id="47" name="TextBox 47"/>
          <p:cNvSpPr txBox="1"/>
          <p:nvPr/>
        </p:nvSpPr>
        <p:spPr>
          <a:xfrm>
            <a:off x="2633957" y="6210300"/>
            <a:ext cx="14017689" cy="589905"/>
          </a:xfrm>
          <a:prstGeom prst="rect">
            <a:avLst/>
          </a:prstGeom>
        </p:spPr>
        <p:txBody>
          <a:bodyPr lIns="0" tIns="0" rIns="0" bIns="0" rtlCol="0" anchor="t">
            <a:spAutoFit/>
          </a:bodyPr>
          <a:lstStyle/>
          <a:p>
            <a:pPr marL="0" lvl="0" indent="0" algn="l">
              <a:lnSpc>
                <a:spcPts val="4612"/>
              </a:lnSpc>
              <a:spcBef>
                <a:spcPct val="0"/>
              </a:spcBef>
            </a:pPr>
            <a:r>
              <a:rPr lang="en-US" sz="3843" dirty="0">
                <a:solidFill>
                  <a:srgbClr val="050A30"/>
                </a:solidFill>
                <a:latin typeface="Agrandir Narrow Bold"/>
              </a:rPr>
              <a:t>Model Training</a:t>
            </a:r>
          </a:p>
        </p:txBody>
      </p:sp>
      <p:sp>
        <p:nvSpPr>
          <p:cNvPr id="48" name="TextBox 48"/>
          <p:cNvSpPr txBox="1"/>
          <p:nvPr/>
        </p:nvSpPr>
        <p:spPr>
          <a:xfrm>
            <a:off x="2633957" y="7187441"/>
            <a:ext cx="13491602" cy="589905"/>
          </a:xfrm>
          <a:prstGeom prst="rect">
            <a:avLst/>
          </a:prstGeom>
        </p:spPr>
        <p:txBody>
          <a:bodyPr lIns="0" tIns="0" rIns="0" bIns="0" rtlCol="0" anchor="t">
            <a:spAutoFit/>
          </a:bodyPr>
          <a:lstStyle/>
          <a:p>
            <a:pPr marL="0" lvl="0" indent="0" algn="l">
              <a:lnSpc>
                <a:spcPts val="4612"/>
              </a:lnSpc>
              <a:spcBef>
                <a:spcPct val="0"/>
              </a:spcBef>
            </a:pPr>
            <a:r>
              <a:rPr lang="en-US" sz="3843" dirty="0">
                <a:solidFill>
                  <a:srgbClr val="050A30"/>
                </a:solidFill>
                <a:latin typeface="Agrandir Narrow Bold"/>
              </a:rPr>
              <a:t>Model Evaluation</a:t>
            </a:r>
          </a:p>
        </p:txBody>
      </p:sp>
      <p:sp>
        <p:nvSpPr>
          <p:cNvPr id="49" name="TextBox 49"/>
          <p:cNvSpPr txBox="1"/>
          <p:nvPr/>
        </p:nvSpPr>
        <p:spPr>
          <a:xfrm>
            <a:off x="2611635" y="5190634"/>
            <a:ext cx="14017689" cy="589905"/>
          </a:xfrm>
          <a:prstGeom prst="rect">
            <a:avLst/>
          </a:prstGeom>
        </p:spPr>
        <p:txBody>
          <a:bodyPr lIns="0" tIns="0" rIns="0" bIns="0" rtlCol="0" anchor="t">
            <a:spAutoFit/>
          </a:bodyPr>
          <a:lstStyle/>
          <a:p>
            <a:pPr marL="0" lvl="0" indent="0" algn="l">
              <a:lnSpc>
                <a:spcPts val="4612"/>
              </a:lnSpc>
              <a:spcBef>
                <a:spcPct val="0"/>
              </a:spcBef>
            </a:pPr>
            <a:r>
              <a:rPr lang="en-US" sz="3843" dirty="0">
                <a:solidFill>
                  <a:srgbClr val="050A30"/>
                </a:solidFill>
                <a:latin typeface="Agrandir Narrow Bold"/>
              </a:rPr>
              <a:t>Feature Selection</a:t>
            </a:r>
          </a:p>
        </p:txBody>
      </p:sp>
      <p:grpSp>
        <p:nvGrpSpPr>
          <p:cNvPr id="53" name="Group 23">
            <a:extLst>
              <a:ext uri="{FF2B5EF4-FFF2-40B4-BE49-F238E27FC236}">
                <a16:creationId xmlns:a16="http://schemas.microsoft.com/office/drawing/2014/main" id="{DABAA725-F380-426E-983E-E895E7F0ED17}"/>
              </a:ext>
            </a:extLst>
          </p:cNvPr>
          <p:cNvGrpSpPr/>
          <p:nvPr/>
        </p:nvGrpSpPr>
        <p:grpSpPr>
          <a:xfrm>
            <a:off x="1959576" y="8256959"/>
            <a:ext cx="420216" cy="434486"/>
            <a:chOff x="0" y="0"/>
            <a:chExt cx="560289" cy="579314"/>
          </a:xfrm>
        </p:grpSpPr>
        <p:grpSp>
          <p:nvGrpSpPr>
            <p:cNvPr id="54" name="Group 24">
              <a:extLst>
                <a:ext uri="{FF2B5EF4-FFF2-40B4-BE49-F238E27FC236}">
                  <a16:creationId xmlns:a16="http://schemas.microsoft.com/office/drawing/2014/main" id="{BCB48C6B-CAD3-4D3B-A8FC-FA2FC17B7003}"/>
                </a:ext>
              </a:extLst>
            </p:cNvPr>
            <p:cNvGrpSpPr/>
            <p:nvPr/>
          </p:nvGrpSpPr>
          <p:grpSpPr>
            <a:xfrm>
              <a:off x="146330" y="165356"/>
              <a:ext cx="413958" cy="413958"/>
              <a:chOff x="0" y="0"/>
              <a:chExt cx="471015" cy="471015"/>
            </a:xfrm>
          </p:grpSpPr>
          <p:sp>
            <p:nvSpPr>
              <p:cNvPr id="58" name="Freeform 25">
                <a:extLst>
                  <a:ext uri="{FF2B5EF4-FFF2-40B4-BE49-F238E27FC236}">
                    <a16:creationId xmlns:a16="http://schemas.microsoft.com/office/drawing/2014/main" id="{E1901666-8E7D-444E-9AF5-8523CC154037}"/>
                  </a:ext>
                </a:extLst>
              </p:cNvPr>
              <p:cNvSpPr/>
              <p:nvPr/>
            </p:nvSpPr>
            <p:spPr>
              <a:xfrm>
                <a:off x="0" y="0"/>
                <a:ext cx="471015" cy="471015"/>
              </a:xfrm>
              <a:custGeom>
                <a:avLst/>
                <a:gdLst/>
                <a:ahLst/>
                <a:cxnLst/>
                <a:rect l="l" t="t" r="r" b="b"/>
                <a:pathLst>
                  <a:path w="471015" h="471015">
                    <a:moveTo>
                      <a:pt x="0" y="0"/>
                    </a:moveTo>
                    <a:lnTo>
                      <a:pt x="471015" y="0"/>
                    </a:lnTo>
                    <a:lnTo>
                      <a:pt x="471015" y="471015"/>
                    </a:lnTo>
                    <a:lnTo>
                      <a:pt x="0" y="471015"/>
                    </a:lnTo>
                    <a:close/>
                  </a:path>
                </a:pathLst>
              </a:custGeom>
              <a:solidFill>
                <a:srgbClr val="5CB6F9"/>
              </a:solidFill>
            </p:spPr>
          </p:sp>
          <p:sp>
            <p:nvSpPr>
              <p:cNvPr id="59" name="TextBox 26">
                <a:extLst>
                  <a:ext uri="{FF2B5EF4-FFF2-40B4-BE49-F238E27FC236}">
                    <a16:creationId xmlns:a16="http://schemas.microsoft.com/office/drawing/2014/main" id="{07DA0097-9335-48C7-8851-D1BDABD874DB}"/>
                  </a:ext>
                </a:extLst>
              </p:cNvPr>
              <p:cNvSpPr txBox="1"/>
              <p:nvPr/>
            </p:nvSpPr>
            <p:spPr>
              <a:xfrm>
                <a:off x="0" y="-57150"/>
                <a:ext cx="812800" cy="869950"/>
              </a:xfrm>
              <a:prstGeom prst="rect">
                <a:avLst/>
              </a:prstGeom>
            </p:spPr>
            <p:txBody>
              <a:bodyPr lIns="50800" tIns="50800" rIns="50800" bIns="50800" rtlCol="0" anchor="ctr"/>
              <a:lstStyle/>
              <a:p>
                <a:pPr algn="ctr">
                  <a:lnSpc>
                    <a:spcPts val="3807"/>
                  </a:lnSpc>
                </a:pPr>
                <a:endParaRPr/>
              </a:p>
            </p:txBody>
          </p:sp>
        </p:grpSp>
        <p:grpSp>
          <p:nvGrpSpPr>
            <p:cNvPr id="55" name="Group 27">
              <a:extLst>
                <a:ext uri="{FF2B5EF4-FFF2-40B4-BE49-F238E27FC236}">
                  <a16:creationId xmlns:a16="http://schemas.microsoft.com/office/drawing/2014/main" id="{B1DB0056-0599-4DEA-8553-DEE474BE59D8}"/>
                </a:ext>
              </a:extLst>
            </p:cNvPr>
            <p:cNvGrpSpPr/>
            <p:nvPr/>
          </p:nvGrpSpPr>
          <p:grpSpPr>
            <a:xfrm>
              <a:off x="0" y="0"/>
              <a:ext cx="503501" cy="536334"/>
              <a:chOff x="0" y="0"/>
              <a:chExt cx="531410" cy="566062"/>
            </a:xfrm>
          </p:grpSpPr>
          <p:sp>
            <p:nvSpPr>
              <p:cNvPr id="56" name="Freeform 28">
                <a:extLst>
                  <a:ext uri="{FF2B5EF4-FFF2-40B4-BE49-F238E27FC236}">
                    <a16:creationId xmlns:a16="http://schemas.microsoft.com/office/drawing/2014/main" id="{83325365-D958-42F5-BB07-2BD94275D8D6}"/>
                  </a:ext>
                </a:extLst>
              </p:cNvPr>
              <p:cNvSpPr/>
              <p:nvPr/>
            </p:nvSpPr>
            <p:spPr>
              <a:xfrm>
                <a:off x="0" y="0"/>
                <a:ext cx="531410" cy="566062"/>
              </a:xfrm>
              <a:custGeom>
                <a:avLst/>
                <a:gdLst/>
                <a:ahLst/>
                <a:cxnLst/>
                <a:rect l="l" t="t" r="r" b="b"/>
                <a:pathLst>
                  <a:path w="531410" h="566062">
                    <a:moveTo>
                      <a:pt x="0" y="0"/>
                    </a:moveTo>
                    <a:lnTo>
                      <a:pt x="531410" y="0"/>
                    </a:lnTo>
                    <a:lnTo>
                      <a:pt x="531410" y="566062"/>
                    </a:lnTo>
                    <a:lnTo>
                      <a:pt x="0" y="566062"/>
                    </a:lnTo>
                    <a:close/>
                  </a:path>
                </a:pathLst>
              </a:custGeom>
              <a:solidFill>
                <a:srgbClr val="050A30"/>
              </a:solidFill>
            </p:spPr>
          </p:sp>
          <p:sp>
            <p:nvSpPr>
              <p:cNvPr id="57" name="TextBox 29">
                <a:extLst>
                  <a:ext uri="{FF2B5EF4-FFF2-40B4-BE49-F238E27FC236}">
                    <a16:creationId xmlns:a16="http://schemas.microsoft.com/office/drawing/2014/main" id="{C16FC514-84EC-4166-9121-FB8A59D39621}"/>
                  </a:ext>
                </a:extLst>
              </p:cNvPr>
              <p:cNvSpPr txBox="1"/>
              <p:nvPr/>
            </p:nvSpPr>
            <p:spPr>
              <a:xfrm>
                <a:off x="0" y="-57150"/>
                <a:ext cx="812800" cy="869950"/>
              </a:xfrm>
              <a:prstGeom prst="rect">
                <a:avLst/>
              </a:prstGeom>
            </p:spPr>
            <p:txBody>
              <a:bodyPr lIns="50800" tIns="50800" rIns="50800" bIns="50800" rtlCol="0" anchor="ctr"/>
              <a:lstStyle/>
              <a:p>
                <a:pPr algn="ctr">
                  <a:lnSpc>
                    <a:spcPts val="3807"/>
                  </a:lnSpc>
                </a:pPr>
                <a:endParaRPr/>
              </a:p>
            </p:txBody>
          </p:sp>
        </p:grpSp>
      </p:grpSp>
      <p:sp>
        <p:nvSpPr>
          <p:cNvPr id="65" name="TextBox 48">
            <a:extLst>
              <a:ext uri="{FF2B5EF4-FFF2-40B4-BE49-F238E27FC236}">
                <a16:creationId xmlns:a16="http://schemas.microsoft.com/office/drawing/2014/main" id="{6A4BF3A7-16E8-4E1D-986E-87D618C9F3C0}"/>
              </a:ext>
            </a:extLst>
          </p:cNvPr>
          <p:cNvSpPr txBox="1"/>
          <p:nvPr/>
        </p:nvSpPr>
        <p:spPr>
          <a:xfrm>
            <a:off x="2689621" y="8193518"/>
            <a:ext cx="13491602" cy="589905"/>
          </a:xfrm>
          <a:prstGeom prst="rect">
            <a:avLst/>
          </a:prstGeom>
        </p:spPr>
        <p:txBody>
          <a:bodyPr lIns="0" tIns="0" rIns="0" bIns="0" rtlCol="0" anchor="t">
            <a:spAutoFit/>
          </a:bodyPr>
          <a:lstStyle/>
          <a:p>
            <a:pPr marL="0" lvl="0" indent="0" algn="l">
              <a:lnSpc>
                <a:spcPts val="4612"/>
              </a:lnSpc>
              <a:spcBef>
                <a:spcPct val="0"/>
              </a:spcBef>
            </a:pPr>
            <a:r>
              <a:rPr lang="en-US" sz="3843" dirty="0">
                <a:solidFill>
                  <a:srgbClr val="050A30"/>
                </a:solidFill>
                <a:latin typeface="Agrandir Narrow Bold"/>
              </a:rPr>
              <a:t>Model Deployment</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randombar(horizontal)">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randombar(horizontal)">
                                      <p:cBhvr>
                                        <p:cTn id="15" dur="500"/>
                                        <p:tgtEl>
                                          <p:spTgt spid="46"/>
                                        </p:tgtEl>
                                      </p:cBhvr>
                                    </p:animEffect>
                                  </p:childTnLst>
                                </p:cTn>
                              </p:par>
                              <p:par>
                                <p:cTn id="16" presetID="14" presetClass="entr" presetSubtype="1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randombar(horizont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randombar(horizontal)">
                                      <p:cBhvr>
                                        <p:cTn id="23" dur="500"/>
                                        <p:tgtEl>
                                          <p:spTgt spid="49"/>
                                        </p:tgtEl>
                                      </p:cBhvr>
                                    </p:animEffect>
                                  </p:childTnLst>
                                </p:cTn>
                              </p:par>
                              <p:par>
                                <p:cTn id="24" presetID="14" presetClass="entr" presetSubtype="10" fill="hold" nodeType="with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randombar(horizontal)">
                                      <p:cBhvr>
                                        <p:cTn id="26" dur="500"/>
                                        <p:tgtEl>
                                          <p:spTgt spid="36"/>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randombar(horizontal)">
                                      <p:cBhvr>
                                        <p:cTn id="31" dur="500"/>
                                        <p:tgtEl>
                                          <p:spTgt spid="47"/>
                                        </p:tgtEl>
                                      </p:cBhvr>
                                    </p:animEffect>
                                  </p:childTnLst>
                                </p:cTn>
                              </p:par>
                              <p:par>
                                <p:cTn id="32" presetID="14" presetClass="entr" presetSubtype="1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randombar(horizontal)">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randombar(horizontal)">
                                      <p:cBhvr>
                                        <p:cTn id="39" dur="500"/>
                                        <p:tgtEl>
                                          <p:spTgt spid="48"/>
                                        </p:tgtEl>
                                      </p:cBhvr>
                                    </p:animEffect>
                                  </p:childTnLst>
                                </p:cTn>
                              </p:par>
                              <p:par>
                                <p:cTn id="40" presetID="14" presetClass="entr" presetSubtype="1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randombar(horizontal)">
                                      <p:cBhvr>
                                        <p:cTn id="42" dur="500"/>
                                        <p:tgtEl>
                                          <p:spTgt spid="23"/>
                                        </p:tgtEl>
                                      </p:cBhvr>
                                    </p:animEffect>
                                  </p:childTnLst>
                                </p:cTn>
                              </p:par>
                              <p:par>
                                <p:cTn id="43" presetID="14" presetClass="entr" presetSubtype="10"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randombar(horizontal)">
                                      <p:cBhvr>
                                        <p:cTn id="45" dur="500"/>
                                        <p:tgtEl>
                                          <p:spTgt spid="53"/>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randombar(horizontal)">
                                      <p:cBhvr>
                                        <p:cTn id="50"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47" grpId="0"/>
      <p:bldP spid="48" grpId="0"/>
      <p:bldP spid="49" grpId="0"/>
      <p:bldP spid="6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grpSp>
        <p:nvGrpSpPr>
          <p:cNvPr id="11" name="Group 2"/>
          <p:cNvGrpSpPr/>
          <p:nvPr/>
        </p:nvGrpSpPr>
        <p:grpSpPr>
          <a:xfrm>
            <a:off x="5202768" y="460303"/>
            <a:ext cx="7732403" cy="1541239"/>
            <a:chOff x="0" y="0"/>
            <a:chExt cx="2933248" cy="359380"/>
          </a:xfrm>
        </p:grpSpPr>
        <p:sp>
          <p:nvSpPr>
            <p:cNvPr id="12"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13"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70958" y="8859886"/>
            <a:ext cx="2617042" cy="2010313"/>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857475" y="397347"/>
            <a:ext cx="1588342" cy="1667153"/>
          </a:xfrm>
          <a:prstGeom prst="rect">
            <a:avLst/>
          </a:prstGeom>
        </p:spPr>
      </p:pic>
      <p:pic>
        <p:nvPicPr>
          <p:cNvPr id="7" name="Picture 7"/>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4340203" y="1639043"/>
            <a:ext cx="850914" cy="850914"/>
          </a:xfrm>
          <a:prstGeom prst="rect">
            <a:avLst/>
          </a:prstGeom>
        </p:spPr>
      </p:pic>
      <p:sp>
        <p:nvSpPr>
          <p:cNvPr id="9" name="TextBox 9"/>
          <p:cNvSpPr txBox="1"/>
          <p:nvPr/>
        </p:nvSpPr>
        <p:spPr>
          <a:xfrm>
            <a:off x="4974121" y="532619"/>
            <a:ext cx="8189699" cy="1724025"/>
          </a:xfrm>
          <a:prstGeom prst="rect">
            <a:avLst/>
          </a:prstGeom>
        </p:spPr>
        <p:txBody>
          <a:bodyPr lIns="0" tIns="0" rIns="0" bIns="0" rtlCol="0" anchor="t">
            <a:spAutoFit/>
          </a:bodyPr>
          <a:lstStyle/>
          <a:p>
            <a:pPr algn="ctr">
              <a:lnSpc>
                <a:spcPts val="6268"/>
              </a:lnSpc>
              <a:spcBef>
                <a:spcPct val="0"/>
              </a:spcBef>
            </a:pPr>
            <a:r>
              <a:rPr lang="en-US" sz="5224" dirty="0">
                <a:solidFill>
                  <a:srgbClr val="050A30"/>
                </a:solidFill>
                <a:latin typeface="Agrandir Narrow Bold"/>
              </a:rPr>
              <a:t>Proposed Methodology Architecture</a:t>
            </a:r>
          </a:p>
        </p:txBody>
      </p:sp>
      <p:sp>
        <p:nvSpPr>
          <p:cNvPr id="14" name="Rectangle 13">
            <a:extLst>
              <a:ext uri="{FF2B5EF4-FFF2-40B4-BE49-F238E27FC236}">
                <a16:creationId xmlns:a16="http://schemas.microsoft.com/office/drawing/2014/main" id="{0071214B-5C32-9F30-FE13-47DA8138A960}"/>
              </a:ext>
            </a:extLst>
          </p:cNvPr>
          <p:cNvSpPr/>
          <p:nvPr/>
        </p:nvSpPr>
        <p:spPr>
          <a:xfrm>
            <a:off x="1897521" y="2910707"/>
            <a:ext cx="14492958" cy="676154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34" name="Picture 10" descr="Gradient Boosting explained [demonstration]">
            <a:extLst>
              <a:ext uri="{FF2B5EF4-FFF2-40B4-BE49-F238E27FC236}">
                <a16:creationId xmlns:a16="http://schemas.microsoft.com/office/drawing/2014/main" id="{40D1831E-6905-AB80-EF62-E927158FF052}"/>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b="14228"/>
          <a:stretch/>
        </p:blipFill>
        <p:spPr bwMode="auto">
          <a:xfrm>
            <a:off x="7458075" y="8224272"/>
            <a:ext cx="5267325" cy="127906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ow to Build Metrics for Business Dashboard Reporting - Ubiq BI">
            <a:extLst>
              <a:ext uri="{FF2B5EF4-FFF2-40B4-BE49-F238E27FC236}">
                <a16:creationId xmlns:a16="http://schemas.microsoft.com/office/drawing/2014/main" id="{C8C61351-0D40-3149-99DE-972C4946A7DC}"/>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563926" y="4919931"/>
            <a:ext cx="3546012" cy="236696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2FFE1F55-1D31-6B13-5228-98D00B1548DF}"/>
              </a:ext>
            </a:extLst>
          </p:cNvPr>
          <p:cNvSpPr txBox="1"/>
          <p:nvPr/>
        </p:nvSpPr>
        <p:spPr>
          <a:xfrm>
            <a:off x="2523247" y="8953500"/>
            <a:ext cx="2450874" cy="549831"/>
          </a:xfrm>
          <a:prstGeom prst="rect">
            <a:avLst/>
          </a:prstGeom>
        </p:spPr>
        <p:txBody>
          <a:bodyPr wrap="square" lIns="0" tIns="0" rIns="0" bIns="0" rtlCol="0" anchor="t">
            <a:spAutoFit/>
          </a:bodyPr>
          <a:lstStyle/>
          <a:p>
            <a:pPr marL="0" lvl="0" indent="0">
              <a:lnSpc>
                <a:spcPts val="5040"/>
              </a:lnSpc>
              <a:spcBef>
                <a:spcPct val="0"/>
              </a:spcBef>
            </a:pPr>
            <a:r>
              <a:rPr lang="en-US" sz="2000" b="1" dirty="0">
                <a:latin typeface="Agrandir Narrow"/>
              </a:rPr>
              <a:t>Data Preprocessing</a:t>
            </a:r>
          </a:p>
        </p:txBody>
      </p:sp>
      <p:sp>
        <p:nvSpPr>
          <p:cNvPr id="16" name="TextBox 15">
            <a:extLst>
              <a:ext uri="{FF2B5EF4-FFF2-40B4-BE49-F238E27FC236}">
                <a16:creationId xmlns:a16="http://schemas.microsoft.com/office/drawing/2014/main" id="{1B4F2937-1E88-5DAD-1D61-D39A729C295A}"/>
              </a:ext>
            </a:extLst>
          </p:cNvPr>
          <p:cNvSpPr txBox="1"/>
          <p:nvPr/>
        </p:nvSpPr>
        <p:spPr>
          <a:xfrm>
            <a:off x="2523247" y="2841069"/>
            <a:ext cx="1816956" cy="549831"/>
          </a:xfrm>
          <a:prstGeom prst="rect">
            <a:avLst/>
          </a:prstGeom>
        </p:spPr>
        <p:txBody>
          <a:bodyPr wrap="square" lIns="0" tIns="0" rIns="0" bIns="0" rtlCol="0" anchor="t">
            <a:spAutoFit/>
          </a:bodyPr>
          <a:lstStyle/>
          <a:p>
            <a:pPr marL="0" lvl="0" indent="0">
              <a:lnSpc>
                <a:spcPts val="5040"/>
              </a:lnSpc>
              <a:spcBef>
                <a:spcPct val="0"/>
              </a:spcBef>
            </a:pPr>
            <a:r>
              <a:rPr lang="en-US" sz="2000" b="1" dirty="0">
                <a:latin typeface="Agrandir Narrow"/>
              </a:rPr>
              <a:t>Data </a:t>
            </a:r>
            <a:r>
              <a:rPr lang="en-US" sz="2000" b="1" dirty="0" err="1">
                <a:latin typeface="Agrandir Narrow"/>
              </a:rPr>
              <a:t>ading</a:t>
            </a:r>
            <a:endParaRPr lang="en-US" sz="2000" b="1" dirty="0">
              <a:latin typeface="Agrandir Narrow"/>
            </a:endParaRPr>
          </a:p>
        </p:txBody>
      </p:sp>
      <p:sp>
        <p:nvSpPr>
          <p:cNvPr id="19" name="TextBox 18">
            <a:extLst>
              <a:ext uri="{FF2B5EF4-FFF2-40B4-BE49-F238E27FC236}">
                <a16:creationId xmlns:a16="http://schemas.microsoft.com/office/drawing/2014/main" id="{0D59FA4C-C3C3-E7BC-F65F-72F2DE835F40}"/>
              </a:ext>
            </a:extLst>
          </p:cNvPr>
          <p:cNvSpPr txBox="1"/>
          <p:nvPr/>
        </p:nvSpPr>
        <p:spPr>
          <a:xfrm>
            <a:off x="7582238" y="2896051"/>
            <a:ext cx="2721748" cy="549831"/>
          </a:xfrm>
          <a:prstGeom prst="rect">
            <a:avLst/>
          </a:prstGeom>
        </p:spPr>
        <p:txBody>
          <a:bodyPr wrap="square" lIns="0" tIns="0" rIns="0" bIns="0" rtlCol="0" anchor="t">
            <a:spAutoFit/>
          </a:bodyPr>
          <a:lstStyle/>
          <a:p>
            <a:pPr marL="0" lvl="0" indent="0">
              <a:lnSpc>
                <a:spcPts val="5040"/>
              </a:lnSpc>
              <a:spcBef>
                <a:spcPct val="0"/>
              </a:spcBef>
            </a:pPr>
            <a:r>
              <a:rPr lang="en-US" sz="2000" b="1" dirty="0">
                <a:latin typeface="Agrandir Narrow"/>
              </a:rPr>
              <a:t>Decision Tree </a:t>
            </a:r>
            <a:r>
              <a:rPr lang="en-IN" sz="2000" b="1" dirty="0">
                <a:latin typeface="Agrandir Narrow"/>
              </a:rPr>
              <a:t>Classifier</a:t>
            </a:r>
            <a:endParaRPr lang="en-US" sz="2000" b="1" dirty="0">
              <a:latin typeface="Agrandir Narrow"/>
            </a:endParaRPr>
          </a:p>
        </p:txBody>
      </p:sp>
      <p:sp>
        <p:nvSpPr>
          <p:cNvPr id="21" name="TextBox 20">
            <a:extLst>
              <a:ext uri="{FF2B5EF4-FFF2-40B4-BE49-F238E27FC236}">
                <a16:creationId xmlns:a16="http://schemas.microsoft.com/office/drawing/2014/main" id="{F4740F89-4DEF-24B0-D186-4A1D6BA99116}"/>
              </a:ext>
            </a:extLst>
          </p:cNvPr>
          <p:cNvSpPr txBox="1"/>
          <p:nvPr/>
        </p:nvSpPr>
        <p:spPr>
          <a:xfrm>
            <a:off x="8243322" y="7780435"/>
            <a:ext cx="2988785" cy="549831"/>
          </a:xfrm>
          <a:prstGeom prst="rect">
            <a:avLst/>
          </a:prstGeom>
        </p:spPr>
        <p:txBody>
          <a:bodyPr wrap="square" lIns="0" tIns="0" rIns="0" bIns="0" rtlCol="0" anchor="t">
            <a:spAutoFit/>
          </a:bodyPr>
          <a:lstStyle/>
          <a:p>
            <a:pPr marL="0" lvl="0" indent="0">
              <a:lnSpc>
                <a:spcPts val="5040"/>
              </a:lnSpc>
              <a:spcBef>
                <a:spcPct val="0"/>
              </a:spcBef>
            </a:pPr>
            <a:r>
              <a:rPr lang="en-IN" sz="2000" b="1" dirty="0">
                <a:latin typeface="Agrandir Narrow"/>
              </a:rPr>
              <a:t>Gradient Boost Classifier</a:t>
            </a:r>
            <a:endParaRPr lang="en-US" sz="2000" b="1" dirty="0">
              <a:latin typeface="Agrandir Narrow"/>
            </a:endParaRPr>
          </a:p>
        </p:txBody>
      </p:sp>
      <p:sp>
        <p:nvSpPr>
          <p:cNvPr id="20" name="TextBox 19">
            <a:extLst>
              <a:ext uri="{FF2B5EF4-FFF2-40B4-BE49-F238E27FC236}">
                <a16:creationId xmlns:a16="http://schemas.microsoft.com/office/drawing/2014/main" id="{AA93A4E0-274A-F812-00F9-CB3256788526}"/>
              </a:ext>
            </a:extLst>
          </p:cNvPr>
          <p:cNvSpPr txBox="1"/>
          <p:nvPr/>
        </p:nvSpPr>
        <p:spPr>
          <a:xfrm>
            <a:off x="7688505" y="5243064"/>
            <a:ext cx="2988785" cy="549831"/>
          </a:xfrm>
          <a:prstGeom prst="rect">
            <a:avLst/>
          </a:prstGeom>
        </p:spPr>
        <p:txBody>
          <a:bodyPr wrap="square" lIns="0" tIns="0" rIns="0" bIns="0" rtlCol="0" anchor="t">
            <a:spAutoFit/>
          </a:bodyPr>
          <a:lstStyle/>
          <a:p>
            <a:pPr marL="0" lvl="0" indent="0">
              <a:lnSpc>
                <a:spcPts val="5040"/>
              </a:lnSpc>
              <a:spcBef>
                <a:spcPct val="0"/>
              </a:spcBef>
            </a:pPr>
            <a:r>
              <a:rPr lang="en-US" sz="2000" b="1" dirty="0">
                <a:latin typeface="Agrandir Narrow"/>
              </a:rPr>
              <a:t>Random Forest </a:t>
            </a:r>
            <a:r>
              <a:rPr lang="en-IN" sz="2000" b="1" dirty="0">
                <a:latin typeface="Agrandir Narrow"/>
              </a:rPr>
              <a:t>Classifier</a:t>
            </a:r>
            <a:endParaRPr lang="en-US" sz="2000" b="1" dirty="0">
              <a:latin typeface="Agrandir Narrow"/>
            </a:endParaRPr>
          </a:p>
        </p:txBody>
      </p:sp>
      <p:sp>
        <p:nvSpPr>
          <p:cNvPr id="24" name="TextBox 23">
            <a:extLst>
              <a:ext uri="{FF2B5EF4-FFF2-40B4-BE49-F238E27FC236}">
                <a16:creationId xmlns:a16="http://schemas.microsoft.com/office/drawing/2014/main" id="{651C29EE-21CF-80DD-F487-C3EF43A333F2}"/>
              </a:ext>
            </a:extLst>
          </p:cNvPr>
          <p:cNvSpPr txBox="1"/>
          <p:nvPr/>
        </p:nvSpPr>
        <p:spPr>
          <a:xfrm>
            <a:off x="12972257" y="7396512"/>
            <a:ext cx="2988785" cy="549831"/>
          </a:xfrm>
          <a:prstGeom prst="rect">
            <a:avLst/>
          </a:prstGeom>
        </p:spPr>
        <p:txBody>
          <a:bodyPr wrap="square" lIns="0" tIns="0" rIns="0" bIns="0" rtlCol="0" anchor="t">
            <a:spAutoFit/>
          </a:bodyPr>
          <a:lstStyle/>
          <a:p>
            <a:pPr marL="0" lvl="0" indent="0">
              <a:lnSpc>
                <a:spcPts val="5040"/>
              </a:lnSpc>
              <a:spcBef>
                <a:spcPct val="0"/>
              </a:spcBef>
            </a:pPr>
            <a:r>
              <a:rPr lang="en-IN" sz="2000" b="1" dirty="0">
                <a:latin typeface="Agrandir Narrow"/>
              </a:rPr>
              <a:t>Metrics Analysis</a:t>
            </a:r>
          </a:p>
        </p:txBody>
      </p:sp>
      <p:sp>
        <p:nvSpPr>
          <p:cNvPr id="28" name="Arrow: Down 27">
            <a:extLst>
              <a:ext uri="{FF2B5EF4-FFF2-40B4-BE49-F238E27FC236}">
                <a16:creationId xmlns:a16="http://schemas.microsoft.com/office/drawing/2014/main" id="{CD81B733-9423-389C-4C43-B25A7E5D1D2F}"/>
              </a:ext>
            </a:extLst>
          </p:cNvPr>
          <p:cNvSpPr/>
          <p:nvPr/>
        </p:nvSpPr>
        <p:spPr>
          <a:xfrm rot="21319683">
            <a:off x="3831069" y="4461905"/>
            <a:ext cx="439914" cy="1132258"/>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Down 28">
            <a:extLst>
              <a:ext uri="{FF2B5EF4-FFF2-40B4-BE49-F238E27FC236}">
                <a16:creationId xmlns:a16="http://schemas.microsoft.com/office/drawing/2014/main" id="{5D964519-E56C-D76D-196A-EEF77EFBEB90}"/>
              </a:ext>
            </a:extLst>
          </p:cNvPr>
          <p:cNvSpPr/>
          <p:nvPr/>
        </p:nvSpPr>
        <p:spPr>
          <a:xfrm rot="14444884">
            <a:off x="6298329" y="4231236"/>
            <a:ext cx="509366" cy="170858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Arrow: Down 29">
            <a:extLst>
              <a:ext uri="{FF2B5EF4-FFF2-40B4-BE49-F238E27FC236}">
                <a16:creationId xmlns:a16="http://schemas.microsoft.com/office/drawing/2014/main" id="{476B4A15-E863-5A7C-A384-0BC9EE9CE41A}"/>
              </a:ext>
            </a:extLst>
          </p:cNvPr>
          <p:cNvSpPr/>
          <p:nvPr/>
        </p:nvSpPr>
        <p:spPr>
          <a:xfrm rot="16200000">
            <a:off x="7105417" y="6415719"/>
            <a:ext cx="549831" cy="127874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Down 30">
            <a:extLst>
              <a:ext uri="{FF2B5EF4-FFF2-40B4-BE49-F238E27FC236}">
                <a16:creationId xmlns:a16="http://schemas.microsoft.com/office/drawing/2014/main" id="{049EDFD2-2343-4DD8-1F63-58449A6EB977}"/>
              </a:ext>
            </a:extLst>
          </p:cNvPr>
          <p:cNvSpPr/>
          <p:nvPr/>
        </p:nvSpPr>
        <p:spPr>
          <a:xfrm rot="17560991">
            <a:off x="6528035" y="7738982"/>
            <a:ext cx="558480" cy="1513765"/>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Down 31">
            <a:extLst>
              <a:ext uri="{FF2B5EF4-FFF2-40B4-BE49-F238E27FC236}">
                <a16:creationId xmlns:a16="http://schemas.microsoft.com/office/drawing/2014/main" id="{F6163002-EF8C-4A6D-C43C-41AF3B832CFE}"/>
              </a:ext>
            </a:extLst>
          </p:cNvPr>
          <p:cNvSpPr/>
          <p:nvPr/>
        </p:nvSpPr>
        <p:spPr>
          <a:xfrm rot="14444884">
            <a:off x="11623161" y="7201208"/>
            <a:ext cx="566242" cy="1301268"/>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Arrow: Down 32">
            <a:extLst>
              <a:ext uri="{FF2B5EF4-FFF2-40B4-BE49-F238E27FC236}">
                <a16:creationId xmlns:a16="http://schemas.microsoft.com/office/drawing/2014/main" id="{2972B694-A68E-233D-7706-BDD8A8585101}"/>
              </a:ext>
            </a:extLst>
          </p:cNvPr>
          <p:cNvSpPr/>
          <p:nvPr/>
        </p:nvSpPr>
        <p:spPr>
          <a:xfrm rot="16200000">
            <a:off x="11196693" y="5614844"/>
            <a:ext cx="549832" cy="1727979"/>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Arrow: Down 33">
            <a:extLst>
              <a:ext uri="{FF2B5EF4-FFF2-40B4-BE49-F238E27FC236}">
                <a16:creationId xmlns:a16="http://schemas.microsoft.com/office/drawing/2014/main" id="{411DCCA9-8C24-C57B-4126-BB28B3D59280}"/>
              </a:ext>
            </a:extLst>
          </p:cNvPr>
          <p:cNvSpPr/>
          <p:nvPr/>
        </p:nvSpPr>
        <p:spPr>
          <a:xfrm rot="17793476">
            <a:off x="11376090" y="4153643"/>
            <a:ext cx="458324" cy="1372019"/>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BEE59F25-47AC-474D-B566-3BDCBBACB2DB}"/>
              </a:ext>
            </a:extLst>
          </p:cNvPr>
          <p:cNvSpPr/>
          <p:nvPr/>
        </p:nvSpPr>
        <p:spPr>
          <a:xfrm>
            <a:off x="1905000" y="2896051"/>
            <a:ext cx="14478000" cy="678160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27" name="Picture 26">
            <a:extLst>
              <a:ext uri="{FF2B5EF4-FFF2-40B4-BE49-F238E27FC236}">
                <a16:creationId xmlns:a16="http://schemas.microsoft.com/office/drawing/2014/main" id="{F7C3E879-68E8-41E7-806F-E6C4584A889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680021" y="3243012"/>
            <a:ext cx="6552464" cy="5968699"/>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up)">
                                      <p:cBhvr>
                                        <p:cTn id="12" dur="500"/>
                                        <p:tgtEl>
                                          <p:spTgt spid="2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ipe(down)">
                                      <p:cBhvr>
                                        <p:cTn id="20" dur="500"/>
                                        <p:tgtEl>
                                          <p:spTgt spid="2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wipe(left)">
                                      <p:cBhvr>
                                        <p:cTn id="28" dur="5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wipe(left)">
                                      <p:cBhvr>
                                        <p:cTn id="38" dur="500"/>
                                        <p:tgtEl>
                                          <p:spTgt spid="3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034"/>
                                        </p:tgtEl>
                                        <p:attrNameLst>
                                          <p:attrName>style.visibility</p:attrName>
                                        </p:attrNameLst>
                                      </p:cBhvr>
                                      <p:to>
                                        <p:strVal val="visible"/>
                                      </p:to>
                                    </p:set>
                                    <p:animEffect transition="in" filter="fade">
                                      <p:cBhvr>
                                        <p:cTn id="43" dur="500"/>
                                        <p:tgtEl>
                                          <p:spTgt spid="103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wipe(down)">
                                      <p:cBhvr>
                                        <p:cTn id="51" dur="500"/>
                                        <p:tgtEl>
                                          <p:spTgt spid="32"/>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wipe(left)">
                                      <p:cBhvr>
                                        <p:cTn id="54" dur="500"/>
                                        <p:tgtEl>
                                          <p:spTgt spid="34"/>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wipe(left)">
                                      <p:cBhvr>
                                        <p:cTn id="57" dur="500"/>
                                        <p:tgtEl>
                                          <p:spTgt spid="3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036"/>
                                        </p:tgtEl>
                                        <p:attrNameLst>
                                          <p:attrName>style.visibility</p:attrName>
                                        </p:attrNameLst>
                                      </p:cBhvr>
                                      <p:to>
                                        <p:strVal val="visible"/>
                                      </p:to>
                                    </p:set>
                                    <p:animEffect transition="in" filter="fade">
                                      <p:cBhvr>
                                        <p:cTn id="62" dur="500"/>
                                        <p:tgtEl>
                                          <p:spTgt spid="103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6" grpId="0"/>
      <p:bldP spid="19" grpId="0"/>
      <p:bldP spid="21" grpId="0"/>
      <p:bldP spid="20" grpId="0"/>
      <p:bldP spid="24" grpId="0"/>
      <p:bldP spid="28" grpId="0" animBg="1"/>
      <p:bldP spid="29" grpId="0" animBg="1"/>
      <p:bldP spid="30" grpId="0" animBg="1"/>
      <p:bldP spid="31" grpId="0" animBg="1"/>
      <p:bldP spid="32" grpId="0" animBg="1"/>
      <p:bldP spid="33" grpId="0" animBg="1"/>
      <p:bldP spid="3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40" name="Group 2"/>
          <p:cNvGrpSpPr/>
          <p:nvPr/>
        </p:nvGrpSpPr>
        <p:grpSpPr>
          <a:xfrm>
            <a:off x="5943252" y="720439"/>
            <a:ext cx="6529948" cy="1537537"/>
            <a:chOff x="0" y="0"/>
            <a:chExt cx="2933248" cy="359380"/>
          </a:xfrm>
        </p:grpSpPr>
        <p:sp>
          <p:nvSpPr>
            <p:cNvPr id="41"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42"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2" name="AutoShape 2"/>
          <p:cNvSpPr/>
          <p:nvPr/>
        </p:nvSpPr>
        <p:spPr>
          <a:xfrm rot="1293066">
            <a:off x="5552912" y="4655978"/>
            <a:ext cx="6607208" cy="0"/>
          </a:xfrm>
          <a:prstGeom prst="line">
            <a:avLst/>
          </a:prstGeom>
          <a:ln w="47625" cap="rnd">
            <a:solidFill>
              <a:srgbClr val="050A30"/>
            </a:solidFill>
            <a:prstDash val="solid"/>
            <a:headEnd type="none" w="sm" len="sm"/>
            <a:tailEnd type="none" w="sm" len="sm"/>
          </a:ln>
        </p:spPr>
      </p:sp>
      <p:sp>
        <p:nvSpPr>
          <p:cNvPr id="3" name="AutoShape 3"/>
          <p:cNvSpPr/>
          <p:nvPr/>
        </p:nvSpPr>
        <p:spPr>
          <a:xfrm rot="9547333">
            <a:off x="5459357" y="4601477"/>
            <a:ext cx="6692231" cy="33800"/>
          </a:xfrm>
          <a:prstGeom prst="line">
            <a:avLst/>
          </a:prstGeom>
          <a:ln w="47625" cap="rnd">
            <a:solidFill>
              <a:srgbClr val="050A30"/>
            </a:solidFill>
            <a:prstDash val="solid"/>
            <a:headEnd type="none" w="sm" len="sm"/>
            <a:tailEnd type="none" w="sm" len="sm"/>
          </a:ln>
        </p:spPr>
      </p:sp>
      <p:sp>
        <p:nvSpPr>
          <p:cNvPr id="8" name="TextBox 8"/>
          <p:cNvSpPr txBox="1"/>
          <p:nvPr/>
        </p:nvSpPr>
        <p:spPr>
          <a:xfrm>
            <a:off x="5677632" y="893243"/>
            <a:ext cx="6856166" cy="1315921"/>
          </a:xfrm>
          <a:prstGeom prst="rect">
            <a:avLst/>
          </a:prstGeom>
        </p:spPr>
        <p:txBody>
          <a:bodyPr lIns="0" tIns="0" rIns="0" bIns="0" rtlCol="0" anchor="t">
            <a:spAutoFit/>
          </a:bodyPr>
          <a:lstStyle/>
          <a:p>
            <a:pPr algn="ctr">
              <a:lnSpc>
                <a:spcPts val="4736"/>
              </a:lnSpc>
              <a:spcBef>
                <a:spcPct val="0"/>
              </a:spcBef>
            </a:pPr>
            <a:r>
              <a:rPr lang="en-US" sz="3947" dirty="0">
                <a:solidFill>
                  <a:srgbClr val="050A30"/>
                </a:solidFill>
                <a:latin typeface="Agrandir Narrow Bold"/>
              </a:rPr>
              <a:t>Discussion on Proposed Methodology</a:t>
            </a:r>
          </a:p>
        </p:txBody>
      </p:sp>
      <p:sp>
        <p:nvSpPr>
          <p:cNvPr id="9" name="TextBox 9"/>
          <p:cNvSpPr txBox="1"/>
          <p:nvPr/>
        </p:nvSpPr>
        <p:spPr>
          <a:xfrm>
            <a:off x="609600" y="3042412"/>
            <a:ext cx="4929085" cy="611642"/>
          </a:xfrm>
          <a:prstGeom prst="rect">
            <a:avLst/>
          </a:prstGeom>
        </p:spPr>
        <p:txBody>
          <a:bodyPr wrap="square" lIns="0" tIns="0" rIns="0" bIns="0" rtlCol="0" anchor="t">
            <a:spAutoFit/>
          </a:bodyPr>
          <a:lstStyle/>
          <a:p>
            <a:pPr marL="0" lvl="0" indent="0" algn="r">
              <a:lnSpc>
                <a:spcPts val="4889"/>
              </a:lnSpc>
              <a:spcBef>
                <a:spcPct val="0"/>
              </a:spcBef>
            </a:pPr>
            <a:r>
              <a:rPr lang="en-US" sz="3800" dirty="0">
                <a:solidFill>
                  <a:srgbClr val="050A30"/>
                </a:solidFill>
                <a:latin typeface="Agrandir Narrow Bold"/>
              </a:rPr>
              <a:t>Data Collection</a:t>
            </a:r>
          </a:p>
        </p:txBody>
      </p:sp>
      <p:sp>
        <p:nvSpPr>
          <p:cNvPr id="10" name="TextBox 10"/>
          <p:cNvSpPr txBox="1"/>
          <p:nvPr/>
        </p:nvSpPr>
        <p:spPr>
          <a:xfrm>
            <a:off x="1789607" y="3845027"/>
            <a:ext cx="4482198" cy="769441"/>
          </a:xfrm>
          <a:prstGeom prst="rect">
            <a:avLst/>
          </a:prstGeom>
        </p:spPr>
        <p:txBody>
          <a:bodyPr lIns="0" tIns="0" rIns="0" bIns="0" rtlCol="0" anchor="t">
            <a:spAutoFit/>
          </a:bodyPr>
          <a:lstStyle/>
          <a:p>
            <a:pPr marL="0" lvl="0" indent="0" algn="just">
              <a:lnSpc>
                <a:spcPts val="3019"/>
              </a:lnSpc>
              <a:spcBef>
                <a:spcPct val="0"/>
              </a:spcBef>
            </a:pPr>
            <a:r>
              <a:rPr lang="en-US" sz="2516" dirty="0">
                <a:solidFill>
                  <a:srgbClr val="050A30"/>
                </a:solidFill>
                <a:latin typeface="Agrandir Narrow"/>
              </a:rPr>
              <a:t>Collection of data on properties and prices.</a:t>
            </a:r>
          </a:p>
        </p:txBody>
      </p:sp>
      <p:sp>
        <p:nvSpPr>
          <p:cNvPr id="11" name="TextBox 11"/>
          <p:cNvSpPr txBox="1"/>
          <p:nvPr/>
        </p:nvSpPr>
        <p:spPr>
          <a:xfrm>
            <a:off x="109543" y="5062114"/>
            <a:ext cx="5376855" cy="1236942"/>
          </a:xfrm>
          <a:prstGeom prst="rect">
            <a:avLst/>
          </a:prstGeom>
        </p:spPr>
        <p:txBody>
          <a:bodyPr wrap="square" lIns="0" tIns="0" rIns="0" bIns="0" rtlCol="0" anchor="t">
            <a:spAutoFit/>
          </a:bodyPr>
          <a:lstStyle/>
          <a:p>
            <a:pPr lvl="0" algn="r">
              <a:lnSpc>
                <a:spcPts val="4889"/>
              </a:lnSpc>
              <a:spcBef>
                <a:spcPct val="0"/>
              </a:spcBef>
            </a:pPr>
            <a:r>
              <a:rPr lang="en-IN" sz="3800" dirty="0">
                <a:latin typeface="Agrandir Narrow Bold" panose="020B0604020202020204" charset="0"/>
              </a:rPr>
              <a:t>Data Cleaning and </a:t>
            </a:r>
            <a:r>
              <a:rPr lang="en-IN" sz="3800" dirty="0" err="1">
                <a:latin typeface="Agrandir Narrow Bold" panose="020B0604020202020204" charset="0"/>
              </a:rPr>
              <a:t>Preprocessing</a:t>
            </a:r>
            <a:endParaRPr lang="en-US" sz="3800" dirty="0">
              <a:solidFill>
                <a:srgbClr val="050A30"/>
              </a:solidFill>
              <a:latin typeface="Agrandir Narrow Bold" panose="020B0604020202020204" charset="0"/>
            </a:endParaRPr>
          </a:p>
        </p:txBody>
      </p:sp>
      <p:sp>
        <p:nvSpPr>
          <p:cNvPr id="12" name="TextBox 12"/>
          <p:cNvSpPr txBox="1"/>
          <p:nvPr/>
        </p:nvSpPr>
        <p:spPr>
          <a:xfrm>
            <a:off x="1564682" y="6416220"/>
            <a:ext cx="4118681" cy="1923860"/>
          </a:xfrm>
          <a:prstGeom prst="rect">
            <a:avLst/>
          </a:prstGeom>
        </p:spPr>
        <p:txBody>
          <a:bodyPr lIns="0" tIns="0" rIns="0" bIns="0" rtlCol="0" anchor="t">
            <a:spAutoFit/>
          </a:bodyPr>
          <a:lstStyle/>
          <a:p>
            <a:pPr lvl="0" algn="just">
              <a:lnSpc>
                <a:spcPts val="3019"/>
              </a:lnSpc>
              <a:spcBef>
                <a:spcPct val="0"/>
              </a:spcBef>
            </a:pPr>
            <a:r>
              <a:rPr lang="en-US" sz="2520" dirty="0">
                <a:latin typeface="Agrandir Narrow" panose="020B0604020202020204" charset="0"/>
              </a:rPr>
              <a:t>This involves removing any duplicate or irrelevant data, filling in missing values, and encoding categorical variables.</a:t>
            </a:r>
            <a:endParaRPr lang="en-US" sz="2520" dirty="0">
              <a:solidFill>
                <a:srgbClr val="050A30"/>
              </a:solidFill>
              <a:latin typeface="Agrandir Narrow" panose="020B0604020202020204" charset="0"/>
            </a:endParaRPr>
          </a:p>
        </p:txBody>
      </p:sp>
      <p:sp>
        <p:nvSpPr>
          <p:cNvPr id="13" name="TextBox 13"/>
          <p:cNvSpPr txBox="1"/>
          <p:nvPr/>
        </p:nvSpPr>
        <p:spPr>
          <a:xfrm>
            <a:off x="12014115" y="3042412"/>
            <a:ext cx="5892885" cy="609077"/>
          </a:xfrm>
          <a:prstGeom prst="rect">
            <a:avLst/>
          </a:prstGeom>
        </p:spPr>
        <p:txBody>
          <a:bodyPr wrap="square" lIns="0" tIns="0" rIns="0" bIns="0" rtlCol="0" anchor="t">
            <a:spAutoFit/>
          </a:bodyPr>
          <a:lstStyle/>
          <a:p>
            <a:pPr lvl="0">
              <a:lnSpc>
                <a:spcPts val="4889"/>
              </a:lnSpc>
              <a:spcBef>
                <a:spcPct val="0"/>
              </a:spcBef>
            </a:pPr>
            <a:r>
              <a:rPr lang="en-IN" sz="3800" dirty="0">
                <a:latin typeface="Agrandir Narrow Bold" panose="020B0604020202020204" charset="0"/>
              </a:rPr>
              <a:t>Model Training</a:t>
            </a:r>
            <a:endParaRPr lang="en-US" sz="3800" dirty="0">
              <a:solidFill>
                <a:srgbClr val="050A30"/>
              </a:solidFill>
              <a:latin typeface="Agrandir Narrow Bold" panose="020B0604020202020204" charset="0"/>
            </a:endParaRPr>
          </a:p>
        </p:txBody>
      </p:sp>
      <p:sp>
        <p:nvSpPr>
          <p:cNvPr id="14" name="TextBox 14"/>
          <p:cNvSpPr txBox="1"/>
          <p:nvPr/>
        </p:nvSpPr>
        <p:spPr>
          <a:xfrm>
            <a:off x="11637413" y="3825961"/>
            <a:ext cx="3936157" cy="1538883"/>
          </a:xfrm>
          <a:prstGeom prst="rect">
            <a:avLst/>
          </a:prstGeom>
        </p:spPr>
        <p:txBody>
          <a:bodyPr lIns="0" tIns="0" rIns="0" bIns="0" rtlCol="0" anchor="t">
            <a:spAutoFit/>
          </a:bodyPr>
          <a:lstStyle/>
          <a:p>
            <a:pPr marL="0" lvl="0" indent="0" algn="just">
              <a:lnSpc>
                <a:spcPts val="3019"/>
              </a:lnSpc>
              <a:spcBef>
                <a:spcPct val="0"/>
              </a:spcBef>
            </a:pPr>
            <a:r>
              <a:rPr lang="en-US" sz="2516" dirty="0">
                <a:solidFill>
                  <a:srgbClr val="050A30"/>
                </a:solidFill>
                <a:latin typeface="Agrandir Narrow"/>
              </a:rPr>
              <a:t>The model is then trained using various ML algos such as regression, decision trees, or neural networks.</a:t>
            </a:r>
          </a:p>
        </p:txBody>
      </p:sp>
      <p:sp>
        <p:nvSpPr>
          <p:cNvPr id="15" name="TextBox 15"/>
          <p:cNvSpPr txBox="1"/>
          <p:nvPr/>
        </p:nvSpPr>
        <p:spPr>
          <a:xfrm>
            <a:off x="12115800" y="5492394"/>
            <a:ext cx="5721435" cy="602216"/>
          </a:xfrm>
          <a:prstGeom prst="rect">
            <a:avLst/>
          </a:prstGeom>
        </p:spPr>
        <p:txBody>
          <a:bodyPr wrap="square" lIns="0" tIns="0" rIns="0" bIns="0" rtlCol="0" anchor="t">
            <a:spAutoFit/>
          </a:bodyPr>
          <a:lstStyle/>
          <a:p>
            <a:pPr marL="0" lvl="0" indent="0" algn="l">
              <a:lnSpc>
                <a:spcPts val="4889"/>
              </a:lnSpc>
              <a:spcBef>
                <a:spcPct val="0"/>
              </a:spcBef>
            </a:pPr>
            <a:r>
              <a:rPr lang="en-US" sz="3800" dirty="0">
                <a:solidFill>
                  <a:srgbClr val="050A30"/>
                </a:solidFill>
                <a:latin typeface="Agrandir Narrow Bold"/>
              </a:rPr>
              <a:t>Model Deployment</a:t>
            </a:r>
          </a:p>
        </p:txBody>
      </p:sp>
      <p:sp>
        <p:nvSpPr>
          <p:cNvPr id="16" name="TextBox 16"/>
          <p:cNvSpPr txBox="1"/>
          <p:nvPr/>
        </p:nvSpPr>
        <p:spPr>
          <a:xfrm>
            <a:off x="12115800" y="6163387"/>
            <a:ext cx="4331097" cy="1154162"/>
          </a:xfrm>
          <a:prstGeom prst="rect">
            <a:avLst/>
          </a:prstGeom>
        </p:spPr>
        <p:txBody>
          <a:bodyPr lIns="0" tIns="0" rIns="0" bIns="0" rtlCol="0" anchor="t">
            <a:spAutoFit/>
          </a:bodyPr>
          <a:lstStyle/>
          <a:p>
            <a:pPr marL="0" lvl="0" indent="0" algn="just">
              <a:lnSpc>
                <a:spcPts val="3019"/>
              </a:lnSpc>
              <a:spcBef>
                <a:spcPct val="0"/>
              </a:spcBef>
            </a:pPr>
            <a:r>
              <a:rPr lang="en-US" sz="2516" dirty="0">
                <a:solidFill>
                  <a:srgbClr val="050A30"/>
                </a:solidFill>
                <a:latin typeface="Agrandir Narrow"/>
              </a:rPr>
              <a:t>Now the model is finally deployed using pickle &amp; Flask in our particular case.</a:t>
            </a:r>
          </a:p>
        </p:txBody>
      </p:sp>
      <p:pic>
        <p:nvPicPr>
          <p:cNvPr id="33" name="Picture 3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70958" y="8859886"/>
            <a:ext cx="2617042" cy="2010313"/>
          </a:xfrm>
          <a:prstGeom prst="rect">
            <a:avLst/>
          </a:prstGeom>
        </p:spPr>
      </p:pic>
      <p:pic>
        <p:nvPicPr>
          <p:cNvPr id="35" name="Picture 3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36" name="Picture 3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37" name="Picture 3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670958" y="1028700"/>
            <a:ext cx="1588342" cy="1667153"/>
          </a:xfrm>
          <a:prstGeom prst="rect">
            <a:avLst/>
          </a:prstGeom>
        </p:spPr>
      </p:pic>
      <p:pic>
        <p:nvPicPr>
          <p:cNvPr id="38" name="Picture 38"/>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7634014" y="6180391"/>
            <a:ext cx="850914" cy="850914"/>
          </a:xfrm>
          <a:prstGeom prst="rect">
            <a:avLst/>
          </a:prstGeom>
        </p:spPr>
      </p:pic>
      <p:sp>
        <p:nvSpPr>
          <p:cNvPr id="45" name="TextBox 15">
            <a:extLst>
              <a:ext uri="{FF2B5EF4-FFF2-40B4-BE49-F238E27FC236}">
                <a16:creationId xmlns:a16="http://schemas.microsoft.com/office/drawing/2014/main" id="{C067CD66-8B70-3AEB-886D-83E9703EE13E}"/>
              </a:ext>
            </a:extLst>
          </p:cNvPr>
          <p:cNvSpPr txBox="1"/>
          <p:nvPr/>
        </p:nvSpPr>
        <p:spPr>
          <a:xfrm>
            <a:off x="7634014" y="7048500"/>
            <a:ext cx="5721435" cy="602216"/>
          </a:xfrm>
          <a:prstGeom prst="rect">
            <a:avLst/>
          </a:prstGeom>
        </p:spPr>
        <p:txBody>
          <a:bodyPr wrap="square" lIns="0" tIns="0" rIns="0" bIns="0" rtlCol="0" anchor="t">
            <a:spAutoFit/>
          </a:bodyPr>
          <a:lstStyle/>
          <a:p>
            <a:pPr marL="0" lvl="0" indent="0" algn="l">
              <a:lnSpc>
                <a:spcPts val="4889"/>
              </a:lnSpc>
              <a:spcBef>
                <a:spcPct val="0"/>
              </a:spcBef>
            </a:pPr>
            <a:r>
              <a:rPr lang="en-US" sz="3800" dirty="0">
                <a:solidFill>
                  <a:srgbClr val="050A30"/>
                </a:solidFill>
                <a:latin typeface="Agrandir Narrow Bold"/>
              </a:rPr>
              <a:t>Model Evaluation</a:t>
            </a:r>
          </a:p>
        </p:txBody>
      </p:sp>
      <p:sp>
        <p:nvSpPr>
          <p:cNvPr id="46" name="AutoShape 2">
            <a:extLst>
              <a:ext uri="{FF2B5EF4-FFF2-40B4-BE49-F238E27FC236}">
                <a16:creationId xmlns:a16="http://schemas.microsoft.com/office/drawing/2014/main" id="{5850E08E-A2FE-358B-E20F-6B798ED17FAA}"/>
              </a:ext>
            </a:extLst>
          </p:cNvPr>
          <p:cNvSpPr/>
          <p:nvPr/>
        </p:nvSpPr>
        <p:spPr>
          <a:xfrm rot="1293066">
            <a:off x="8981854" y="5374034"/>
            <a:ext cx="614397" cy="1555668"/>
          </a:xfrm>
          <a:prstGeom prst="line">
            <a:avLst/>
          </a:prstGeom>
          <a:ln w="47625" cap="rnd">
            <a:solidFill>
              <a:srgbClr val="050A30"/>
            </a:solidFill>
            <a:prstDash val="solid"/>
            <a:headEnd type="none" w="sm" len="sm"/>
            <a:tailEnd type="none" w="sm" len="sm"/>
          </a:ln>
        </p:spPr>
        <p:txBody>
          <a:bodyPr/>
          <a:lstStyle/>
          <a:p>
            <a:endParaRPr lang="en-IN" dirty="0"/>
          </a:p>
        </p:txBody>
      </p:sp>
      <p:grpSp>
        <p:nvGrpSpPr>
          <p:cNvPr id="4" name="Group 4"/>
          <p:cNvGrpSpPr/>
          <p:nvPr/>
        </p:nvGrpSpPr>
        <p:grpSpPr>
          <a:xfrm>
            <a:off x="8221235" y="3821075"/>
            <a:ext cx="1973986" cy="1973986"/>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CB6F9"/>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18" name="Picture 18"/>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8568321" y="4152900"/>
            <a:ext cx="1261479" cy="1146799"/>
          </a:xfrm>
          <a:prstGeom prst="rect">
            <a:avLst/>
          </a:prstGeom>
        </p:spPr>
      </p:pic>
      <p:sp>
        <p:nvSpPr>
          <p:cNvPr id="48" name="TextBox 16">
            <a:extLst>
              <a:ext uri="{FF2B5EF4-FFF2-40B4-BE49-F238E27FC236}">
                <a16:creationId xmlns:a16="http://schemas.microsoft.com/office/drawing/2014/main" id="{FFCBCC51-544A-6441-D09B-FBA9CEC29658}"/>
              </a:ext>
            </a:extLst>
          </p:cNvPr>
          <p:cNvSpPr txBox="1"/>
          <p:nvPr/>
        </p:nvSpPr>
        <p:spPr>
          <a:xfrm>
            <a:off x="7563443" y="7649157"/>
            <a:ext cx="4552357" cy="2308324"/>
          </a:xfrm>
          <a:prstGeom prst="rect">
            <a:avLst/>
          </a:prstGeom>
        </p:spPr>
        <p:txBody>
          <a:bodyPr wrap="square" lIns="0" tIns="0" rIns="0" bIns="0" rtlCol="0" anchor="t">
            <a:spAutoFit/>
          </a:bodyPr>
          <a:lstStyle/>
          <a:p>
            <a:pPr lvl="0" algn="just">
              <a:lnSpc>
                <a:spcPts val="3019"/>
              </a:lnSpc>
              <a:spcBef>
                <a:spcPct val="0"/>
              </a:spcBef>
            </a:pPr>
            <a:r>
              <a:rPr lang="en-US" sz="2400" dirty="0">
                <a:solidFill>
                  <a:srgbClr val="050A30"/>
                </a:solidFill>
                <a:latin typeface="Agrandir Narrow" panose="020B0604020202020204" charset="0"/>
              </a:rPr>
              <a:t>Model is now evaluated to ensure the accuracy and reliability. This involves metrics such as mean squared error , mean absolute error, or R-squared to assess the model’s performance</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randombar(horizontal)">
                                      <p:cBhvr>
                                        <p:cTn id="15" dur="500"/>
                                        <p:tgtEl>
                                          <p:spTgt spid="11"/>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randombar(horizont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randombar(horizontal)">
                                      <p:cBhvr>
                                        <p:cTn id="23" dur="500"/>
                                        <p:tgtEl>
                                          <p:spTgt spid="13"/>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randombar(horizontal)">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randombar(horizontal)">
                                      <p:cBhvr>
                                        <p:cTn id="31" dur="500"/>
                                        <p:tgtEl>
                                          <p:spTgt spid="16"/>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randombar(horizontal)">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randombar(horizontal)">
                                      <p:cBhvr>
                                        <p:cTn id="39" dur="500"/>
                                        <p:tgtEl>
                                          <p:spTgt spid="45"/>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randombar(horizontal)">
                                      <p:cBhvr>
                                        <p:cTn id="4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5" grpId="0"/>
      <p:bldP spid="16" grpId="0"/>
      <p:bldP spid="45" grpId="0"/>
      <p:bldP spid="48"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40" name="Group 2"/>
          <p:cNvGrpSpPr/>
          <p:nvPr/>
        </p:nvGrpSpPr>
        <p:grpSpPr>
          <a:xfrm>
            <a:off x="5989995" y="647700"/>
            <a:ext cx="6529948" cy="1537537"/>
            <a:chOff x="0" y="0"/>
            <a:chExt cx="2933248" cy="359380"/>
          </a:xfrm>
        </p:grpSpPr>
        <p:sp>
          <p:nvSpPr>
            <p:cNvPr id="41"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42"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5943600" y="1132994"/>
            <a:ext cx="6652920" cy="581506"/>
          </a:xfrm>
          <a:prstGeom prst="rect">
            <a:avLst/>
          </a:prstGeom>
        </p:spPr>
        <p:txBody>
          <a:bodyPr wrap="square" lIns="0" tIns="0" rIns="0" bIns="0" rtlCol="0" anchor="t">
            <a:spAutoFit/>
          </a:bodyPr>
          <a:lstStyle/>
          <a:p>
            <a:pPr marL="0" lvl="0" indent="0" algn="ctr">
              <a:lnSpc>
                <a:spcPts val="4889"/>
              </a:lnSpc>
              <a:spcBef>
                <a:spcPct val="0"/>
              </a:spcBef>
            </a:pPr>
            <a:r>
              <a:rPr lang="en-US" sz="3200" dirty="0">
                <a:solidFill>
                  <a:srgbClr val="050A30"/>
                </a:solidFill>
                <a:latin typeface="Agrandir Narrow Bold"/>
              </a:rPr>
              <a:t>Melbourne Housing Full Dataset</a:t>
            </a:r>
          </a:p>
        </p:txBody>
      </p:sp>
      <p:pic>
        <p:nvPicPr>
          <p:cNvPr id="33" name="Picture 3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70958" y="8859886"/>
            <a:ext cx="2617042" cy="2010313"/>
          </a:xfrm>
          <a:prstGeom prst="rect">
            <a:avLst/>
          </a:prstGeom>
        </p:spPr>
      </p:pic>
      <p:pic>
        <p:nvPicPr>
          <p:cNvPr id="35" name="Picture 3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36" name="Picture 3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37" name="Picture 3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670958" y="1028700"/>
            <a:ext cx="1588342" cy="1667153"/>
          </a:xfrm>
          <a:prstGeom prst="rect">
            <a:avLst/>
          </a:prstGeom>
        </p:spPr>
      </p:pic>
      <p:pic>
        <p:nvPicPr>
          <p:cNvPr id="3" name="Picture 2">
            <a:extLst>
              <a:ext uri="{FF2B5EF4-FFF2-40B4-BE49-F238E27FC236}">
                <a16:creationId xmlns:a16="http://schemas.microsoft.com/office/drawing/2014/main" id="{C774A0DE-8DDD-44E4-8921-8B91C91B231C}"/>
              </a:ext>
            </a:extLst>
          </p:cNvPr>
          <p:cNvPicPr>
            <a:picLocks noChangeAspect="1"/>
          </p:cNvPicPr>
          <p:nvPr/>
        </p:nvPicPr>
        <p:blipFill>
          <a:blip r:embed="rId12"/>
          <a:stretch>
            <a:fillRect/>
          </a:stretch>
        </p:blipFill>
        <p:spPr>
          <a:xfrm>
            <a:off x="762442" y="2782586"/>
            <a:ext cx="5005238" cy="6619170"/>
          </a:xfrm>
          <a:prstGeom prst="rect">
            <a:avLst/>
          </a:prstGeom>
        </p:spPr>
      </p:pic>
      <p:sp>
        <p:nvSpPr>
          <p:cNvPr id="4" name="TextBox 3">
            <a:extLst>
              <a:ext uri="{FF2B5EF4-FFF2-40B4-BE49-F238E27FC236}">
                <a16:creationId xmlns:a16="http://schemas.microsoft.com/office/drawing/2014/main" id="{5917F457-33F5-4ABD-916D-27A73D6BEA2D}"/>
              </a:ext>
            </a:extLst>
          </p:cNvPr>
          <p:cNvSpPr txBox="1"/>
          <p:nvPr/>
        </p:nvSpPr>
        <p:spPr>
          <a:xfrm>
            <a:off x="6653315" y="3460681"/>
            <a:ext cx="10744200" cy="5262979"/>
          </a:xfrm>
          <a:prstGeom prst="rect">
            <a:avLst/>
          </a:prstGeom>
          <a:noFill/>
        </p:spPr>
        <p:txBody>
          <a:bodyPr wrap="square" rtlCol="0">
            <a:spAutoFit/>
          </a:bodyPr>
          <a:lstStyle/>
          <a:p>
            <a:pPr algn="just"/>
            <a:r>
              <a:rPr lang="en-US" sz="2800" b="1" i="0" dirty="0">
                <a:solidFill>
                  <a:srgbClr val="374151"/>
                </a:solidFill>
                <a:effectLst/>
                <a:latin typeface="Times New Roman" panose="02020603050405020304" pitchFamily="18" charset="0"/>
                <a:cs typeface="Times New Roman" panose="02020603050405020304" pitchFamily="18" charset="0"/>
              </a:rPr>
              <a:t>The Melbourne Housing Market dataset is a real estate dataset that can be used for supervised learning problems such as regression or classification. The dataset contains 35,000 instances of properties sold in Melbourne, Australia between January 2016 and December 2018, and 21 features, including both categorical and numerical variables.</a:t>
            </a:r>
          </a:p>
          <a:p>
            <a:pPr algn="just"/>
            <a:r>
              <a:rPr lang="en-US" sz="2800" b="1" i="0" dirty="0">
                <a:solidFill>
                  <a:srgbClr val="374151"/>
                </a:solidFill>
                <a:effectLst/>
                <a:latin typeface="Times New Roman" panose="02020603050405020304" pitchFamily="18" charset="0"/>
                <a:cs typeface="Times New Roman" panose="02020603050405020304" pitchFamily="18" charset="0"/>
              </a:rPr>
              <a:t>The target variable of the dataset is 'Price', which represents the price of the property in Australian dollars. The remaining features can be used as input variables to predict the target variable. For example, the features 'Rooms', 'Type', 'Distance', 'Bedroom2', 'Bathroom', 'Car', '</a:t>
            </a:r>
            <a:r>
              <a:rPr lang="en-US" sz="2800" b="1" i="0" dirty="0" err="1">
                <a:solidFill>
                  <a:srgbClr val="374151"/>
                </a:solidFill>
                <a:effectLst/>
                <a:latin typeface="Times New Roman" panose="02020603050405020304" pitchFamily="18" charset="0"/>
                <a:cs typeface="Times New Roman" panose="02020603050405020304" pitchFamily="18" charset="0"/>
              </a:rPr>
              <a:t>Landsize</a:t>
            </a:r>
            <a:r>
              <a:rPr lang="en-US" sz="2800" b="1" i="0" dirty="0">
                <a:solidFill>
                  <a:srgbClr val="374151"/>
                </a:solidFill>
                <a:effectLst/>
                <a:latin typeface="Times New Roman" panose="02020603050405020304" pitchFamily="18" charset="0"/>
                <a:cs typeface="Times New Roman" panose="02020603050405020304" pitchFamily="18" charset="0"/>
              </a:rPr>
              <a:t>', '</a:t>
            </a:r>
            <a:r>
              <a:rPr lang="en-US" sz="2800" b="1" i="0" dirty="0" err="1">
                <a:solidFill>
                  <a:srgbClr val="374151"/>
                </a:solidFill>
                <a:effectLst/>
                <a:latin typeface="Times New Roman" panose="02020603050405020304" pitchFamily="18" charset="0"/>
                <a:cs typeface="Times New Roman" panose="02020603050405020304" pitchFamily="18" charset="0"/>
              </a:rPr>
              <a:t>BuildingArea</a:t>
            </a:r>
            <a:r>
              <a:rPr lang="en-US" sz="2800" b="1" i="0" dirty="0">
                <a:solidFill>
                  <a:srgbClr val="374151"/>
                </a:solidFill>
                <a:effectLst/>
                <a:latin typeface="Times New Roman" panose="02020603050405020304" pitchFamily="18" charset="0"/>
                <a:cs typeface="Times New Roman" panose="02020603050405020304" pitchFamily="18" charset="0"/>
              </a:rPr>
              <a:t>', '</a:t>
            </a:r>
            <a:r>
              <a:rPr lang="en-US" sz="2800" b="1" i="0" dirty="0" err="1">
                <a:solidFill>
                  <a:srgbClr val="374151"/>
                </a:solidFill>
                <a:effectLst/>
                <a:latin typeface="Times New Roman" panose="02020603050405020304" pitchFamily="18" charset="0"/>
                <a:cs typeface="Times New Roman" panose="02020603050405020304" pitchFamily="18" charset="0"/>
              </a:rPr>
              <a:t>YearBuilt</a:t>
            </a:r>
            <a:r>
              <a:rPr lang="en-US" sz="2800" b="1" i="0" dirty="0">
                <a:solidFill>
                  <a:srgbClr val="374151"/>
                </a:solidFill>
                <a:effectLst/>
                <a:latin typeface="Times New Roman" panose="02020603050405020304" pitchFamily="18" charset="0"/>
                <a:cs typeface="Times New Roman" panose="02020603050405020304" pitchFamily="18" charset="0"/>
              </a:rPr>
              <a:t>', '</a:t>
            </a:r>
            <a:r>
              <a:rPr lang="en-US" sz="2800" b="1" i="0" dirty="0" err="1">
                <a:solidFill>
                  <a:srgbClr val="374151"/>
                </a:solidFill>
                <a:effectLst/>
                <a:latin typeface="Times New Roman" panose="02020603050405020304" pitchFamily="18" charset="0"/>
                <a:cs typeface="Times New Roman" panose="02020603050405020304" pitchFamily="18" charset="0"/>
              </a:rPr>
              <a:t>CouncilArea</a:t>
            </a:r>
            <a:r>
              <a:rPr lang="en-US" sz="2800" b="1" i="0" dirty="0">
                <a:solidFill>
                  <a:srgbClr val="374151"/>
                </a:solidFill>
                <a:effectLst/>
                <a:latin typeface="Times New Roman" panose="02020603050405020304" pitchFamily="18" charset="0"/>
                <a:cs typeface="Times New Roman" panose="02020603050405020304" pitchFamily="18" charset="0"/>
              </a:rPr>
              <a:t>', '</a:t>
            </a:r>
            <a:r>
              <a:rPr lang="en-US" sz="2800" b="1" i="0" dirty="0" err="1">
                <a:solidFill>
                  <a:srgbClr val="374151"/>
                </a:solidFill>
                <a:effectLst/>
                <a:latin typeface="Times New Roman" panose="02020603050405020304" pitchFamily="18" charset="0"/>
                <a:cs typeface="Times New Roman" panose="02020603050405020304" pitchFamily="18" charset="0"/>
              </a:rPr>
              <a:t>Lattitude</a:t>
            </a:r>
            <a:r>
              <a:rPr lang="en-US" sz="2800" b="1" i="0" dirty="0">
                <a:solidFill>
                  <a:srgbClr val="374151"/>
                </a:solidFill>
                <a:effectLst/>
                <a:latin typeface="Times New Roman" panose="02020603050405020304" pitchFamily="18" charset="0"/>
                <a:cs typeface="Times New Roman" panose="02020603050405020304" pitchFamily="18" charset="0"/>
              </a:rPr>
              <a:t>', and '</a:t>
            </a:r>
            <a:r>
              <a:rPr lang="en-US" sz="2800" b="1" i="0" dirty="0" err="1">
                <a:solidFill>
                  <a:srgbClr val="374151"/>
                </a:solidFill>
                <a:effectLst/>
                <a:latin typeface="Times New Roman" panose="02020603050405020304" pitchFamily="18" charset="0"/>
                <a:cs typeface="Times New Roman" panose="02020603050405020304" pitchFamily="18" charset="0"/>
              </a:rPr>
              <a:t>Longtitude</a:t>
            </a:r>
            <a:r>
              <a:rPr lang="en-US" sz="2800" b="1" i="0" dirty="0">
                <a:solidFill>
                  <a:srgbClr val="374151"/>
                </a:solidFill>
                <a:effectLst/>
                <a:latin typeface="Times New Roman" panose="02020603050405020304" pitchFamily="18" charset="0"/>
                <a:cs typeface="Times New Roman" panose="02020603050405020304" pitchFamily="18" charset="0"/>
              </a:rPr>
              <a:t>' can be used to predict the price of a property.</a:t>
            </a:r>
          </a:p>
        </p:txBody>
      </p:sp>
    </p:spTree>
    <p:extLst>
      <p:ext uri="{BB962C8B-B14F-4D97-AF65-F5344CB8AC3E}">
        <p14:creationId xmlns:p14="http://schemas.microsoft.com/office/powerpoint/2010/main" val="1546100567"/>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40" name="Group 2"/>
          <p:cNvGrpSpPr/>
          <p:nvPr/>
        </p:nvGrpSpPr>
        <p:grpSpPr>
          <a:xfrm>
            <a:off x="5989995" y="671627"/>
            <a:ext cx="6529948" cy="1537537"/>
            <a:chOff x="0" y="0"/>
            <a:chExt cx="2933248" cy="359380"/>
          </a:xfrm>
        </p:grpSpPr>
        <p:sp>
          <p:nvSpPr>
            <p:cNvPr id="41"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42"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33" name="Picture 3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70958" y="8859886"/>
            <a:ext cx="2617042" cy="2010313"/>
          </a:xfrm>
          <a:prstGeom prst="rect">
            <a:avLst/>
          </a:prstGeom>
        </p:spPr>
      </p:pic>
      <p:pic>
        <p:nvPicPr>
          <p:cNvPr id="35" name="Picture 3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36" name="Picture 3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37" name="Picture 3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670958" y="1028700"/>
            <a:ext cx="1588342" cy="1667153"/>
          </a:xfrm>
          <a:prstGeom prst="rect">
            <a:avLst/>
          </a:prstGeom>
        </p:spPr>
      </p:pic>
      <p:sp>
        <p:nvSpPr>
          <p:cNvPr id="2" name="TextBox 11">
            <a:extLst>
              <a:ext uri="{FF2B5EF4-FFF2-40B4-BE49-F238E27FC236}">
                <a16:creationId xmlns:a16="http://schemas.microsoft.com/office/drawing/2014/main" id="{1B7D85B2-F4A1-B0F1-FD69-C03600F3A17D}"/>
              </a:ext>
            </a:extLst>
          </p:cNvPr>
          <p:cNvSpPr txBox="1"/>
          <p:nvPr/>
        </p:nvSpPr>
        <p:spPr>
          <a:xfrm>
            <a:off x="6510346" y="828561"/>
            <a:ext cx="5376855" cy="1223668"/>
          </a:xfrm>
          <a:prstGeom prst="rect">
            <a:avLst/>
          </a:prstGeom>
        </p:spPr>
        <p:txBody>
          <a:bodyPr wrap="square" lIns="0" tIns="0" rIns="0" bIns="0" rtlCol="0" anchor="t">
            <a:spAutoFit/>
          </a:bodyPr>
          <a:lstStyle/>
          <a:p>
            <a:pPr marL="0" lvl="0" indent="0" algn="ctr">
              <a:lnSpc>
                <a:spcPts val="4889"/>
              </a:lnSpc>
              <a:spcBef>
                <a:spcPct val="0"/>
              </a:spcBef>
            </a:pPr>
            <a:r>
              <a:rPr lang="en-US" sz="3200" dirty="0">
                <a:solidFill>
                  <a:srgbClr val="050A30"/>
                </a:solidFill>
                <a:latin typeface="Agrandir Narrow Bold"/>
              </a:rPr>
              <a:t>Linear Regression /     Decision Tree Regressor</a:t>
            </a:r>
          </a:p>
        </p:txBody>
      </p:sp>
      <p:pic>
        <p:nvPicPr>
          <p:cNvPr id="7" name="Picture 6">
            <a:extLst>
              <a:ext uri="{FF2B5EF4-FFF2-40B4-BE49-F238E27FC236}">
                <a16:creationId xmlns:a16="http://schemas.microsoft.com/office/drawing/2014/main" id="{0B1F3D55-6215-4944-B535-8737AEB8B817}"/>
              </a:ext>
            </a:extLst>
          </p:cNvPr>
          <p:cNvPicPr>
            <a:picLocks noChangeAspect="1"/>
          </p:cNvPicPr>
          <p:nvPr/>
        </p:nvPicPr>
        <p:blipFill>
          <a:blip r:embed="rId12"/>
          <a:stretch>
            <a:fillRect/>
          </a:stretch>
        </p:blipFill>
        <p:spPr>
          <a:xfrm>
            <a:off x="1902231" y="3148421"/>
            <a:ext cx="6302747" cy="6014386"/>
          </a:xfrm>
          <a:prstGeom prst="rect">
            <a:avLst/>
          </a:prstGeom>
        </p:spPr>
      </p:pic>
      <p:pic>
        <p:nvPicPr>
          <p:cNvPr id="9" name="Picture 8">
            <a:extLst>
              <a:ext uri="{FF2B5EF4-FFF2-40B4-BE49-F238E27FC236}">
                <a16:creationId xmlns:a16="http://schemas.microsoft.com/office/drawing/2014/main" id="{082CCB76-DFC3-4CE1-B7E6-DE3FB4B1DD32}"/>
              </a:ext>
            </a:extLst>
          </p:cNvPr>
          <p:cNvPicPr>
            <a:picLocks noChangeAspect="1"/>
          </p:cNvPicPr>
          <p:nvPr/>
        </p:nvPicPr>
        <p:blipFill>
          <a:blip r:embed="rId13"/>
          <a:stretch>
            <a:fillRect/>
          </a:stretch>
        </p:blipFill>
        <p:spPr>
          <a:xfrm>
            <a:off x="9829800" y="3148420"/>
            <a:ext cx="6311479" cy="6158219"/>
          </a:xfrm>
          <a:prstGeom prst="rect">
            <a:avLst/>
          </a:prstGeom>
        </p:spPr>
      </p:pic>
    </p:spTree>
    <p:extLst>
      <p:ext uri="{BB962C8B-B14F-4D97-AF65-F5344CB8AC3E}">
        <p14:creationId xmlns:p14="http://schemas.microsoft.com/office/powerpoint/2010/main" val="2187283695"/>
      </p:ext>
    </p:extLst>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585</TotalTime>
  <Words>992</Words>
  <Application>Microsoft Office PowerPoint</Application>
  <PresentationFormat>Custom</PresentationFormat>
  <Paragraphs>110</Paragraphs>
  <Slides>17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SimSun</vt:lpstr>
      <vt:lpstr>Canva Sans</vt:lpstr>
      <vt:lpstr>Open Sans Light Bold</vt:lpstr>
      <vt:lpstr>Agrandir Narrow</vt:lpstr>
      <vt:lpstr>Bahnschrift SemiBold</vt:lpstr>
      <vt:lpstr>Agrandir Narrow Bold</vt:lpstr>
      <vt:lpstr>Arial</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Presentations</dc:title>
  <dc:creator>Dr Gaurav</dc:creator>
  <cp:lastModifiedBy>Akshit Saxena</cp:lastModifiedBy>
  <cp:revision>66</cp:revision>
  <dcterms:created xsi:type="dcterms:W3CDTF">2006-08-16T00:00:00Z</dcterms:created>
  <dcterms:modified xsi:type="dcterms:W3CDTF">2023-04-01T09:19:25Z</dcterms:modified>
  <dc:identifier>DAFSvaYi3Uc</dc:identifier>
</cp:coreProperties>
</file>